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1"/>
  </p:notesMasterIdLst>
  <p:handoutMasterIdLst>
    <p:handoutMasterId r:id="rId52"/>
  </p:handoutMasterIdLst>
  <p:sldIdLst>
    <p:sldId id="256" r:id="rId2"/>
    <p:sldId id="257" r:id="rId3"/>
    <p:sldId id="261" r:id="rId4"/>
    <p:sldId id="304" r:id="rId5"/>
    <p:sldId id="311" r:id="rId6"/>
    <p:sldId id="305" r:id="rId7"/>
    <p:sldId id="306" r:id="rId8"/>
    <p:sldId id="307" r:id="rId9"/>
    <p:sldId id="310" r:id="rId10"/>
    <p:sldId id="308" r:id="rId11"/>
    <p:sldId id="312" r:id="rId12"/>
    <p:sldId id="309" r:id="rId13"/>
    <p:sldId id="264" r:id="rId14"/>
    <p:sldId id="263" r:id="rId15"/>
    <p:sldId id="265" r:id="rId16"/>
    <p:sldId id="313" r:id="rId17"/>
    <p:sldId id="295" r:id="rId18"/>
    <p:sldId id="296" r:id="rId19"/>
    <p:sldId id="297" r:id="rId20"/>
    <p:sldId id="300" r:id="rId21"/>
    <p:sldId id="301" r:id="rId22"/>
    <p:sldId id="298" r:id="rId23"/>
    <p:sldId id="302" r:id="rId24"/>
    <p:sldId id="267" r:id="rId25"/>
    <p:sldId id="269" r:id="rId26"/>
    <p:sldId id="274" r:id="rId27"/>
    <p:sldId id="275" r:id="rId28"/>
    <p:sldId id="276" r:id="rId29"/>
    <p:sldId id="277" r:id="rId30"/>
    <p:sldId id="279" r:id="rId31"/>
    <p:sldId id="280" r:id="rId32"/>
    <p:sldId id="281" r:id="rId33"/>
    <p:sldId id="282" r:id="rId34"/>
    <p:sldId id="283" r:id="rId35"/>
    <p:sldId id="284" r:id="rId36"/>
    <p:sldId id="314" r:id="rId37"/>
    <p:sldId id="286" r:id="rId38"/>
    <p:sldId id="287" r:id="rId39"/>
    <p:sldId id="288" r:id="rId40"/>
    <p:sldId id="289" r:id="rId41"/>
    <p:sldId id="290" r:id="rId42"/>
    <p:sldId id="291" r:id="rId43"/>
    <p:sldId id="292" r:id="rId44"/>
    <p:sldId id="294" r:id="rId45"/>
    <p:sldId id="316" r:id="rId46"/>
    <p:sldId id="318" r:id="rId47"/>
    <p:sldId id="319" r:id="rId48"/>
    <p:sldId id="315" r:id="rId49"/>
    <p:sldId id="317" r:id="rId5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905"/>
    <a:srgbClr val="FF99CC"/>
    <a:srgbClr val="FFCCFF"/>
    <a:srgbClr val="7FF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8" autoAdjust="0"/>
    <p:restoredTop sz="96252" autoAdjust="0"/>
  </p:normalViewPr>
  <p:slideViewPr>
    <p:cSldViewPr>
      <p:cViewPr varScale="1">
        <p:scale>
          <a:sx n="69" d="100"/>
          <a:sy n="69" d="100"/>
        </p:scale>
        <p:origin x="76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91285AF9-63F9-4D0E-AE67-2EA957955665}" type="datetimeFigureOut">
              <a:rPr lang="en-US" smtClean="0"/>
              <a:t>3/7/2020</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DBA72CB5-7D93-485C-9BEB-D329B2E0DE5A}" type="slidenum">
              <a:rPr lang="en-US" smtClean="0"/>
              <a:t>‹#›</a:t>
            </a:fld>
            <a:endParaRPr lang="en-US"/>
          </a:p>
        </p:txBody>
      </p:sp>
    </p:spTree>
    <p:extLst>
      <p:ext uri="{BB962C8B-B14F-4D97-AF65-F5344CB8AC3E}">
        <p14:creationId xmlns:p14="http://schemas.microsoft.com/office/powerpoint/2010/main" val="1545353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0A2BBBC-ED3A-48B8-9B5B-8B1CA9F90869}" type="datetimeFigureOut">
              <a:rPr lang="en-US" smtClean="0"/>
              <a:pPr/>
              <a:t>3/7/2020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51D97C0-A65F-4416-BD8C-98E3AEA7A779}" type="slidenum">
              <a:rPr lang="en-US" smtClean="0"/>
              <a:pPr/>
              <a:t>‹#›</a:t>
            </a:fld>
            <a:endParaRPr lang="en-US"/>
          </a:p>
        </p:txBody>
      </p:sp>
    </p:spTree>
    <p:extLst>
      <p:ext uri="{BB962C8B-B14F-4D97-AF65-F5344CB8AC3E}">
        <p14:creationId xmlns:p14="http://schemas.microsoft.com/office/powerpoint/2010/main" val="2745772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a:t>
            </a:fld>
            <a:endParaRPr lang="en-US"/>
          </a:p>
        </p:txBody>
      </p:sp>
    </p:spTree>
    <p:extLst>
      <p:ext uri="{BB962C8B-B14F-4D97-AF65-F5344CB8AC3E}">
        <p14:creationId xmlns:p14="http://schemas.microsoft.com/office/powerpoint/2010/main" val="3019099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12</a:t>
            </a:fld>
            <a:endParaRPr lang="en-US"/>
          </a:p>
        </p:txBody>
      </p:sp>
    </p:spTree>
    <p:extLst>
      <p:ext uri="{BB962C8B-B14F-4D97-AF65-F5344CB8AC3E}">
        <p14:creationId xmlns:p14="http://schemas.microsoft.com/office/powerpoint/2010/main" val="92442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13</a:t>
            </a:fld>
            <a:endParaRPr lang="en-US"/>
          </a:p>
        </p:txBody>
      </p:sp>
    </p:spTree>
    <p:extLst>
      <p:ext uri="{BB962C8B-B14F-4D97-AF65-F5344CB8AC3E}">
        <p14:creationId xmlns:p14="http://schemas.microsoft.com/office/powerpoint/2010/main" val="298796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14</a:t>
            </a:fld>
            <a:endParaRPr lang="en-US"/>
          </a:p>
        </p:txBody>
      </p:sp>
    </p:spTree>
    <p:extLst>
      <p:ext uri="{BB962C8B-B14F-4D97-AF65-F5344CB8AC3E}">
        <p14:creationId xmlns:p14="http://schemas.microsoft.com/office/powerpoint/2010/main" val="2472505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15</a:t>
            </a:fld>
            <a:endParaRPr lang="en-US"/>
          </a:p>
        </p:txBody>
      </p:sp>
    </p:spTree>
    <p:extLst>
      <p:ext uri="{BB962C8B-B14F-4D97-AF65-F5344CB8AC3E}">
        <p14:creationId xmlns:p14="http://schemas.microsoft.com/office/powerpoint/2010/main" val="3916661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16</a:t>
            </a:fld>
            <a:endParaRPr lang="en-US"/>
          </a:p>
        </p:txBody>
      </p:sp>
    </p:spTree>
    <p:extLst>
      <p:ext uri="{BB962C8B-B14F-4D97-AF65-F5344CB8AC3E}">
        <p14:creationId xmlns:p14="http://schemas.microsoft.com/office/powerpoint/2010/main" val="281415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17</a:t>
            </a:fld>
            <a:endParaRPr lang="en-US"/>
          </a:p>
        </p:txBody>
      </p:sp>
    </p:spTree>
    <p:extLst>
      <p:ext uri="{BB962C8B-B14F-4D97-AF65-F5344CB8AC3E}">
        <p14:creationId xmlns:p14="http://schemas.microsoft.com/office/powerpoint/2010/main" val="1362341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18</a:t>
            </a:fld>
            <a:endParaRPr lang="en-US"/>
          </a:p>
        </p:txBody>
      </p:sp>
    </p:spTree>
    <p:extLst>
      <p:ext uri="{BB962C8B-B14F-4D97-AF65-F5344CB8AC3E}">
        <p14:creationId xmlns:p14="http://schemas.microsoft.com/office/powerpoint/2010/main" val="404195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19</a:t>
            </a:fld>
            <a:endParaRPr lang="en-US"/>
          </a:p>
        </p:txBody>
      </p:sp>
    </p:spTree>
    <p:extLst>
      <p:ext uri="{BB962C8B-B14F-4D97-AF65-F5344CB8AC3E}">
        <p14:creationId xmlns:p14="http://schemas.microsoft.com/office/powerpoint/2010/main" val="1622676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20</a:t>
            </a:fld>
            <a:endParaRPr lang="en-US"/>
          </a:p>
        </p:txBody>
      </p:sp>
    </p:spTree>
    <p:extLst>
      <p:ext uri="{BB962C8B-B14F-4D97-AF65-F5344CB8AC3E}">
        <p14:creationId xmlns:p14="http://schemas.microsoft.com/office/powerpoint/2010/main" val="2551953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21</a:t>
            </a:fld>
            <a:endParaRPr lang="en-US"/>
          </a:p>
        </p:txBody>
      </p:sp>
    </p:spTree>
    <p:extLst>
      <p:ext uri="{BB962C8B-B14F-4D97-AF65-F5344CB8AC3E}">
        <p14:creationId xmlns:p14="http://schemas.microsoft.com/office/powerpoint/2010/main" val="283917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4</a:t>
            </a:fld>
            <a:endParaRPr lang="en-US"/>
          </a:p>
        </p:txBody>
      </p:sp>
    </p:spTree>
    <p:extLst>
      <p:ext uri="{BB962C8B-B14F-4D97-AF65-F5344CB8AC3E}">
        <p14:creationId xmlns:p14="http://schemas.microsoft.com/office/powerpoint/2010/main" val="429078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22</a:t>
            </a:fld>
            <a:endParaRPr lang="en-US"/>
          </a:p>
        </p:txBody>
      </p:sp>
    </p:spTree>
    <p:extLst>
      <p:ext uri="{BB962C8B-B14F-4D97-AF65-F5344CB8AC3E}">
        <p14:creationId xmlns:p14="http://schemas.microsoft.com/office/powerpoint/2010/main" val="3749657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23</a:t>
            </a:fld>
            <a:endParaRPr lang="en-US"/>
          </a:p>
        </p:txBody>
      </p:sp>
    </p:spTree>
    <p:extLst>
      <p:ext uri="{BB962C8B-B14F-4D97-AF65-F5344CB8AC3E}">
        <p14:creationId xmlns:p14="http://schemas.microsoft.com/office/powerpoint/2010/main" val="25407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24</a:t>
            </a:fld>
            <a:endParaRPr lang="en-US"/>
          </a:p>
        </p:txBody>
      </p:sp>
    </p:spTree>
    <p:extLst>
      <p:ext uri="{BB962C8B-B14F-4D97-AF65-F5344CB8AC3E}">
        <p14:creationId xmlns:p14="http://schemas.microsoft.com/office/powerpoint/2010/main" val="1908070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25</a:t>
            </a:fld>
            <a:endParaRPr lang="en-US"/>
          </a:p>
        </p:txBody>
      </p:sp>
    </p:spTree>
    <p:extLst>
      <p:ext uri="{BB962C8B-B14F-4D97-AF65-F5344CB8AC3E}">
        <p14:creationId xmlns:p14="http://schemas.microsoft.com/office/powerpoint/2010/main" val="1486019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26</a:t>
            </a:fld>
            <a:endParaRPr lang="en-US"/>
          </a:p>
        </p:txBody>
      </p:sp>
    </p:spTree>
    <p:extLst>
      <p:ext uri="{BB962C8B-B14F-4D97-AF65-F5344CB8AC3E}">
        <p14:creationId xmlns:p14="http://schemas.microsoft.com/office/powerpoint/2010/main" val="1695057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27</a:t>
            </a:fld>
            <a:endParaRPr lang="en-US"/>
          </a:p>
        </p:txBody>
      </p:sp>
    </p:spTree>
    <p:extLst>
      <p:ext uri="{BB962C8B-B14F-4D97-AF65-F5344CB8AC3E}">
        <p14:creationId xmlns:p14="http://schemas.microsoft.com/office/powerpoint/2010/main" val="3951670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28</a:t>
            </a:fld>
            <a:endParaRPr lang="en-US"/>
          </a:p>
        </p:txBody>
      </p:sp>
    </p:spTree>
    <p:extLst>
      <p:ext uri="{BB962C8B-B14F-4D97-AF65-F5344CB8AC3E}">
        <p14:creationId xmlns:p14="http://schemas.microsoft.com/office/powerpoint/2010/main" val="1064999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29</a:t>
            </a:fld>
            <a:endParaRPr lang="en-US"/>
          </a:p>
        </p:txBody>
      </p:sp>
    </p:spTree>
    <p:extLst>
      <p:ext uri="{BB962C8B-B14F-4D97-AF65-F5344CB8AC3E}">
        <p14:creationId xmlns:p14="http://schemas.microsoft.com/office/powerpoint/2010/main" val="3229540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30</a:t>
            </a:fld>
            <a:endParaRPr lang="en-US"/>
          </a:p>
        </p:txBody>
      </p:sp>
    </p:spTree>
    <p:extLst>
      <p:ext uri="{BB962C8B-B14F-4D97-AF65-F5344CB8AC3E}">
        <p14:creationId xmlns:p14="http://schemas.microsoft.com/office/powerpoint/2010/main" val="280246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31</a:t>
            </a:fld>
            <a:endParaRPr lang="en-US"/>
          </a:p>
        </p:txBody>
      </p:sp>
    </p:spTree>
    <p:extLst>
      <p:ext uri="{BB962C8B-B14F-4D97-AF65-F5344CB8AC3E}">
        <p14:creationId xmlns:p14="http://schemas.microsoft.com/office/powerpoint/2010/main" val="1499632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5</a:t>
            </a:fld>
            <a:endParaRPr lang="en-US"/>
          </a:p>
        </p:txBody>
      </p:sp>
    </p:spTree>
    <p:extLst>
      <p:ext uri="{BB962C8B-B14F-4D97-AF65-F5344CB8AC3E}">
        <p14:creationId xmlns:p14="http://schemas.microsoft.com/office/powerpoint/2010/main" val="1533430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32</a:t>
            </a:fld>
            <a:endParaRPr lang="en-US"/>
          </a:p>
        </p:txBody>
      </p:sp>
    </p:spTree>
    <p:extLst>
      <p:ext uri="{BB962C8B-B14F-4D97-AF65-F5344CB8AC3E}">
        <p14:creationId xmlns:p14="http://schemas.microsoft.com/office/powerpoint/2010/main" val="3084451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33</a:t>
            </a:fld>
            <a:endParaRPr lang="en-US"/>
          </a:p>
        </p:txBody>
      </p:sp>
    </p:spTree>
    <p:extLst>
      <p:ext uri="{BB962C8B-B14F-4D97-AF65-F5344CB8AC3E}">
        <p14:creationId xmlns:p14="http://schemas.microsoft.com/office/powerpoint/2010/main" val="2953631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34</a:t>
            </a:fld>
            <a:endParaRPr lang="en-US"/>
          </a:p>
        </p:txBody>
      </p:sp>
    </p:spTree>
    <p:extLst>
      <p:ext uri="{BB962C8B-B14F-4D97-AF65-F5344CB8AC3E}">
        <p14:creationId xmlns:p14="http://schemas.microsoft.com/office/powerpoint/2010/main" val="135579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35</a:t>
            </a:fld>
            <a:endParaRPr lang="en-US"/>
          </a:p>
        </p:txBody>
      </p:sp>
    </p:spTree>
    <p:extLst>
      <p:ext uri="{BB962C8B-B14F-4D97-AF65-F5344CB8AC3E}">
        <p14:creationId xmlns:p14="http://schemas.microsoft.com/office/powerpoint/2010/main" val="1897163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36</a:t>
            </a:fld>
            <a:endParaRPr lang="en-US"/>
          </a:p>
        </p:txBody>
      </p:sp>
    </p:spTree>
    <p:extLst>
      <p:ext uri="{BB962C8B-B14F-4D97-AF65-F5344CB8AC3E}">
        <p14:creationId xmlns:p14="http://schemas.microsoft.com/office/powerpoint/2010/main" val="1296866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37</a:t>
            </a:fld>
            <a:endParaRPr lang="en-US"/>
          </a:p>
        </p:txBody>
      </p:sp>
    </p:spTree>
    <p:extLst>
      <p:ext uri="{BB962C8B-B14F-4D97-AF65-F5344CB8AC3E}">
        <p14:creationId xmlns:p14="http://schemas.microsoft.com/office/powerpoint/2010/main" val="1449668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38</a:t>
            </a:fld>
            <a:endParaRPr lang="en-US"/>
          </a:p>
        </p:txBody>
      </p:sp>
    </p:spTree>
    <p:extLst>
      <p:ext uri="{BB962C8B-B14F-4D97-AF65-F5344CB8AC3E}">
        <p14:creationId xmlns:p14="http://schemas.microsoft.com/office/powerpoint/2010/main" val="1891839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39</a:t>
            </a:fld>
            <a:endParaRPr lang="en-US"/>
          </a:p>
        </p:txBody>
      </p:sp>
    </p:spTree>
    <p:extLst>
      <p:ext uri="{BB962C8B-B14F-4D97-AF65-F5344CB8AC3E}">
        <p14:creationId xmlns:p14="http://schemas.microsoft.com/office/powerpoint/2010/main" val="886871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40</a:t>
            </a:fld>
            <a:endParaRPr lang="en-US"/>
          </a:p>
        </p:txBody>
      </p:sp>
    </p:spTree>
    <p:extLst>
      <p:ext uri="{BB962C8B-B14F-4D97-AF65-F5344CB8AC3E}">
        <p14:creationId xmlns:p14="http://schemas.microsoft.com/office/powerpoint/2010/main" val="3597836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44</a:t>
            </a:fld>
            <a:endParaRPr lang="en-US"/>
          </a:p>
        </p:txBody>
      </p:sp>
    </p:spTree>
    <p:extLst>
      <p:ext uri="{BB962C8B-B14F-4D97-AF65-F5344CB8AC3E}">
        <p14:creationId xmlns:p14="http://schemas.microsoft.com/office/powerpoint/2010/main" val="24311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6</a:t>
            </a:fld>
            <a:endParaRPr lang="en-US"/>
          </a:p>
        </p:txBody>
      </p:sp>
    </p:spTree>
    <p:extLst>
      <p:ext uri="{BB962C8B-B14F-4D97-AF65-F5344CB8AC3E}">
        <p14:creationId xmlns:p14="http://schemas.microsoft.com/office/powerpoint/2010/main" val="1991315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45</a:t>
            </a:fld>
            <a:endParaRPr lang="en-US"/>
          </a:p>
        </p:txBody>
      </p:sp>
    </p:spTree>
    <p:extLst>
      <p:ext uri="{BB962C8B-B14F-4D97-AF65-F5344CB8AC3E}">
        <p14:creationId xmlns:p14="http://schemas.microsoft.com/office/powerpoint/2010/main" val="208979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7</a:t>
            </a:fld>
            <a:endParaRPr lang="en-US"/>
          </a:p>
        </p:txBody>
      </p:sp>
    </p:spTree>
    <p:extLst>
      <p:ext uri="{BB962C8B-B14F-4D97-AF65-F5344CB8AC3E}">
        <p14:creationId xmlns:p14="http://schemas.microsoft.com/office/powerpoint/2010/main" val="325211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8</a:t>
            </a:fld>
            <a:endParaRPr lang="en-US"/>
          </a:p>
        </p:txBody>
      </p:sp>
    </p:spTree>
    <p:extLst>
      <p:ext uri="{BB962C8B-B14F-4D97-AF65-F5344CB8AC3E}">
        <p14:creationId xmlns:p14="http://schemas.microsoft.com/office/powerpoint/2010/main" val="3015696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9</a:t>
            </a:fld>
            <a:endParaRPr lang="en-US"/>
          </a:p>
        </p:txBody>
      </p:sp>
    </p:spTree>
    <p:extLst>
      <p:ext uri="{BB962C8B-B14F-4D97-AF65-F5344CB8AC3E}">
        <p14:creationId xmlns:p14="http://schemas.microsoft.com/office/powerpoint/2010/main" val="3344920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10</a:t>
            </a:fld>
            <a:endParaRPr lang="en-US"/>
          </a:p>
        </p:txBody>
      </p:sp>
    </p:spTree>
    <p:extLst>
      <p:ext uri="{BB962C8B-B14F-4D97-AF65-F5344CB8AC3E}">
        <p14:creationId xmlns:p14="http://schemas.microsoft.com/office/powerpoint/2010/main" val="98224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D97C0-A65F-4416-BD8C-98E3AEA7A779}" type="slidenum">
              <a:rPr lang="en-US" smtClean="0"/>
              <a:pPr/>
              <a:t>11</a:t>
            </a:fld>
            <a:endParaRPr lang="en-US"/>
          </a:p>
        </p:txBody>
      </p:sp>
    </p:spTree>
    <p:extLst>
      <p:ext uri="{BB962C8B-B14F-4D97-AF65-F5344CB8AC3E}">
        <p14:creationId xmlns:p14="http://schemas.microsoft.com/office/powerpoint/2010/main" val="328016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D6620BE1-3900-4F29-ACBC-A10008E526B6}" type="datetimeFigureOut">
              <a:rPr lang="en-US" smtClean="0"/>
              <a:pPr/>
              <a:t>3/7/2020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8C38DC4-FD0A-45F4-A57E-0AB2BB7E26F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620BE1-3900-4F29-ACBC-A10008E526B6}" type="datetimeFigureOut">
              <a:rPr lang="en-US" smtClean="0"/>
              <a:pPr/>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620BE1-3900-4F29-ACBC-A10008E526B6}" type="datetimeFigureOut">
              <a:rPr lang="en-US" smtClean="0"/>
              <a:pPr/>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620BE1-3900-4F29-ACBC-A10008E526B6}" type="datetimeFigureOut">
              <a:rPr lang="en-US" smtClean="0"/>
              <a:pPr/>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6620BE1-3900-4F29-ACBC-A10008E526B6}" type="datetimeFigureOut">
              <a:rPr lang="en-US" smtClean="0"/>
              <a:pPr/>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8C38DC4-FD0A-45F4-A57E-0AB2BB7E26F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6620BE1-3900-4F29-ACBC-A10008E526B6}" type="datetimeFigureOut">
              <a:rPr lang="en-US" smtClean="0"/>
              <a:pPr/>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6620BE1-3900-4F29-ACBC-A10008E526B6}" type="datetimeFigureOut">
              <a:rPr lang="en-US" smtClean="0"/>
              <a:pPr/>
              <a:t>3/7/2020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6620BE1-3900-4F29-ACBC-A10008E526B6}" type="datetimeFigureOut">
              <a:rPr lang="en-US" smtClean="0"/>
              <a:pPr/>
              <a:t>3/7/2020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20BE1-3900-4F29-ACBC-A10008E526B6}" type="datetimeFigureOut">
              <a:rPr lang="en-US" smtClean="0"/>
              <a:pPr/>
              <a:t>3/7/2020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6620BE1-3900-4F29-ACBC-A10008E526B6}" type="datetimeFigureOut">
              <a:rPr lang="en-US" smtClean="0"/>
              <a:pPr/>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6620BE1-3900-4F29-ACBC-A10008E526B6}" type="datetimeFigureOut">
              <a:rPr lang="en-US" smtClean="0"/>
              <a:pPr/>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38DC4-FD0A-45F4-A57E-0AB2BB7E26F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6620BE1-3900-4F29-ACBC-A10008E526B6}" type="datetimeFigureOut">
              <a:rPr lang="en-US" smtClean="0"/>
              <a:pPr/>
              <a:t>3/7/2020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8C38DC4-FD0A-45F4-A57E-0AB2BB7E26F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roundbreaking.com/"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commons.wikimedia.org/w/index.php?curid=74278926" TargetMode="External"/><Relationship Id="rId2" Type="http://schemas.openxmlformats.org/officeDocument/2006/relationships/hyperlink" Target="https://commons.wikimedia.org/w/index.php?curid=51483075" TargetMode="External"/><Relationship Id="rId1" Type="http://schemas.openxmlformats.org/officeDocument/2006/relationships/slideLayout" Target="../slideLayouts/slideLayout7.xml"/><Relationship Id="rId4" Type="http://schemas.openxmlformats.org/officeDocument/2006/relationships/hyperlink" Target="https://commons.wikimedia.org/w/index.php?curid=7699723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commons.wikimedia.org/w/index.php?curid=474147" TargetMode="External"/><Relationship Id="rId2" Type="http://schemas.openxmlformats.org/officeDocument/2006/relationships/hyperlink" Target="https://commons.wikimedia.org/w/index.php?curid=74278926" TargetMode="External"/><Relationship Id="rId1" Type="http://schemas.openxmlformats.org/officeDocument/2006/relationships/slideLayout" Target="../slideLayouts/slideLayout7.xml"/><Relationship Id="rId5" Type="http://schemas.openxmlformats.org/officeDocument/2006/relationships/hyperlink" Target="https://commons.wikimedia.org/w/index.php?curid=70930613" TargetMode="External"/><Relationship Id="rId4" Type="http://schemas.openxmlformats.org/officeDocument/2006/relationships/hyperlink" Target="https://commons.wikimedia.org/w/index.php?curid=4265144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nal Front Cover 2-13-2020.jpg"/>
          <p:cNvPicPr>
            <a:picLocks noChangeAspect="1"/>
          </p:cNvPicPr>
          <p:nvPr/>
        </p:nvPicPr>
        <p:blipFill>
          <a:blip r:embed="rId2" cstate="print"/>
          <a:srcRect t="2857" b="11429"/>
          <a:stretch>
            <a:fillRect/>
          </a:stretch>
        </p:blipFill>
        <p:spPr>
          <a:xfrm>
            <a:off x="1853438" y="0"/>
            <a:ext cx="5437124" cy="6858000"/>
          </a:xfrm>
          <a:prstGeom prst="rect">
            <a:avLst/>
          </a:prstGeom>
        </p:spPr>
      </p:pic>
      <p:sp>
        <p:nvSpPr>
          <p:cNvPr id="3" name="TextBox 2"/>
          <p:cNvSpPr txBox="1"/>
          <p:nvPr/>
        </p:nvSpPr>
        <p:spPr>
          <a:xfrm>
            <a:off x="152400" y="6478836"/>
            <a:ext cx="300082" cy="369332"/>
          </a:xfrm>
          <a:prstGeom prst="rect">
            <a:avLst/>
          </a:prstGeom>
          <a:noFill/>
        </p:spPr>
        <p:txBody>
          <a:bodyPr wrap="none" rtlCol="0">
            <a:spAutoFit/>
          </a:bodyPr>
          <a:lstStyle/>
          <a:p>
            <a:r>
              <a:rPr lang="en-US" dirty="0" smtClean="0"/>
              <a:t>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Has Trump</a:t>
            </a: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ea typeface="+mj-ea"/>
                <a:cs typeface="+mj-cs"/>
              </a:rPr>
              <a:t> Accomplished</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533400" y="1143000"/>
            <a:ext cx="7924800" cy="2708434"/>
          </a:xfrm>
          <a:prstGeom prst="rect">
            <a:avLst/>
          </a:prstGeom>
        </p:spPr>
        <p:txBody>
          <a:bodyPr wrap="square">
            <a:spAutoFit/>
          </a:bodyPr>
          <a:lstStyle/>
          <a:p>
            <a:pPr>
              <a:lnSpc>
                <a:spcPct val="75000"/>
              </a:lnSpc>
              <a:spcAft>
                <a:spcPts val="1200"/>
              </a:spcAft>
            </a:pPr>
            <a:r>
              <a:rPr lang="en-US" sz="2000" dirty="0" smtClean="0">
                <a:latin typeface="Bangle Thin" panose="00000400000000000000" pitchFamily="2" charset="0"/>
                <a:cs typeface="Arial" pitchFamily="34" charset="0"/>
              </a:rPr>
              <a:t>Before listing </a:t>
            </a:r>
            <a:r>
              <a:rPr lang="en-US" sz="2000" i="1" dirty="0" smtClean="0">
                <a:latin typeface="Bangle Thin" panose="00000400000000000000" pitchFamily="2" charset="0"/>
                <a:cs typeface="Arial" pitchFamily="34" charset="0"/>
              </a:rPr>
              <a:t>some</a:t>
            </a:r>
            <a:r>
              <a:rPr lang="en-US" sz="2000" dirty="0" smtClean="0">
                <a:latin typeface="Bangle Thin" panose="00000400000000000000" pitchFamily="2" charset="0"/>
                <a:cs typeface="Arial" pitchFamily="34" charset="0"/>
              </a:rPr>
              <a:t> of President Trump’s accomplishments I need to suggest that no modern politician could have withstood the relentless attacks that Trump has been subjected to for the past 3 plus years. </a:t>
            </a:r>
            <a:endParaRPr lang="en-US" sz="2000" dirty="0">
              <a:latin typeface="Bangle Thin" panose="00000400000000000000" pitchFamily="2" charset="0"/>
              <a:cs typeface="Arial" pitchFamily="34" charset="0"/>
            </a:endParaRPr>
          </a:p>
          <a:p>
            <a:pPr>
              <a:lnSpc>
                <a:spcPct val="75000"/>
              </a:lnSpc>
              <a:spcAft>
                <a:spcPts val="1200"/>
              </a:spcAft>
            </a:pPr>
            <a:r>
              <a:rPr lang="en-US" sz="2000" dirty="0" smtClean="0">
                <a:latin typeface="Bangle Thin" panose="00000400000000000000" pitchFamily="2" charset="0"/>
                <a:cs typeface="Arial" pitchFamily="34" charset="0"/>
              </a:rPr>
              <a:t>In fact, when you consider that the Mueller Investigation was headed by a Never Trump RINO, supported by 18 lawyers who hated Trump, many of whom had contributed to the Hillary campaign, it is a wonder that they could find only innuendo against Trump, nothing criminal. </a:t>
            </a:r>
            <a:endParaRPr lang="en-US" sz="2000" dirty="0">
              <a:latin typeface="Bangle Thin" panose="00000400000000000000" pitchFamily="2" charset="0"/>
              <a:cs typeface="Arial" pitchFamily="34" charset="0"/>
            </a:endParaRPr>
          </a:p>
          <a:p>
            <a:pPr>
              <a:lnSpc>
                <a:spcPct val="75000"/>
              </a:lnSpc>
              <a:spcAft>
                <a:spcPts val="1200"/>
              </a:spcAft>
            </a:pPr>
            <a:r>
              <a:rPr lang="en-US" sz="2000" dirty="0" smtClean="0">
                <a:latin typeface="Bangle Thin" panose="00000400000000000000" pitchFamily="2" charset="0"/>
                <a:cs typeface="Arial" pitchFamily="34" charset="0"/>
              </a:rPr>
              <a:t>I’m willing to bet that not another, successful, Washington politician could have survived that level of scrutiny. It appears, as I have suggested, that Trump may well  be the most honest politician in Washington.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1644" y="4038600"/>
            <a:ext cx="4963026" cy="2514600"/>
          </a:xfrm>
          <a:prstGeom prst="rect">
            <a:avLst/>
          </a:prstGeom>
        </p:spPr>
      </p:pic>
      <p:sp>
        <p:nvSpPr>
          <p:cNvPr id="5" name="TextBox 4"/>
          <p:cNvSpPr txBox="1"/>
          <p:nvPr/>
        </p:nvSpPr>
        <p:spPr>
          <a:xfrm>
            <a:off x="152400" y="6478836"/>
            <a:ext cx="300082" cy="369332"/>
          </a:xfrm>
          <a:prstGeom prst="rect">
            <a:avLst/>
          </a:prstGeom>
          <a:noFill/>
        </p:spPr>
        <p:txBody>
          <a:bodyPr wrap="none" rtlCol="0">
            <a:spAutoFit/>
          </a:bodyPr>
          <a:lstStyle/>
          <a:p>
            <a:r>
              <a:rPr lang="en-US" dirty="0" smtClean="0"/>
              <a:t>7</a:t>
            </a:r>
            <a:endParaRPr lang="en-US" dirty="0"/>
          </a:p>
        </p:txBody>
      </p:sp>
    </p:spTree>
    <p:extLst>
      <p:ext uri="{BB962C8B-B14F-4D97-AF65-F5344CB8AC3E}">
        <p14:creationId xmlns:p14="http://schemas.microsoft.com/office/powerpoint/2010/main" val="1081478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692907"/>
            <a:ext cx="3018183" cy="4165093"/>
          </a:xfrm>
          <a:prstGeom prst="rect">
            <a:avLst/>
          </a:prstGeom>
        </p:spPr>
      </p:pic>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0070C0"/>
                </a:solidFill>
                <a:effectLst/>
                <a:uLnTx/>
                <a:uFillTx/>
                <a:latin typeface="Bradley Hand ITC" panose="03070402050302030203" pitchFamily="66" charset="0"/>
                <a:ea typeface="+mj-ea"/>
                <a:cs typeface="+mj-cs"/>
              </a:rPr>
              <a:t>What Has Trump</a:t>
            </a:r>
            <a:r>
              <a:rPr lang="en-US" sz="4000" b="1" dirty="0" smtClean="0">
                <a:solidFill>
                  <a:srgbClr val="0070C0"/>
                </a:solidFill>
                <a:latin typeface="Bradley Hand ITC" panose="03070402050302030203" pitchFamily="66" charset="0"/>
                <a:ea typeface="+mj-ea"/>
                <a:cs typeface="+mj-cs"/>
              </a:rPr>
              <a:t> Accomplished</a:t>
            </a:r>
            <a:r>
              <a:rPr kumimoji="0" lang="en-US" sz="4000" b="1" i="0" u="none" strike="noStrike" kern="1200" cap="none" spc="0" normalizeH="0" noProof="0" dirty="0" smtClean="0">
                <a:ln>
                  <a:noFill/>
                </a:ln>
                <a:solidFill>
                  <a:srgbClr val="0070C0"/>
                </a:solidFill>
                <a:effectLst/>
                <a:uLnTx/>
                <a:uFillTx/>
                <a:latin typeface="Bradley Hand ITC" panose="03070402050302030203" pitchFamily="66" charset="0"/>
                <a:ea typeface="+mj-ea"/>
                <a:cs typeface="+mj-cs"/>
              </a:rPr>
              <a:t>?</a:t>
            </a:r>
            <a:endParaRPr kumimoji="0" lang="en-US" sz="4000" b="1" i="0" u="none" strike="noStrike" kern="1200" cap="none" spc="0" normalizeH="0" baseline="0" noProof="0" dirty="0">
              <a:ln>
                <a:noFill/>
              </a:ln>
              <a:solidFill>
                <a:srgbClr val="0070C0"/>
              </a:solidFill>
              <a:effectLst/>
              <a:uLnTx/>
              <a:uFillTx/>
              <a:latin typeface="Bradley Hand ITC" panose="03070402050302030203" pitchFamily="66" charset="0"/>
              <a:ea typeface="+mj-ea"/>
              <a:cs typeface="+mj-cs"/>
            </a:endParaRPr>
          </a:p>
        </p:txBody>
      </p:sp>
      <p:sp>
        <p:nvSpPr>
          <p:cNvPr id="4"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Has Trump</a:t>
            </a: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ea typeface="+mj-ea"/>
                <a:cs typeface="+mj-cs"/>
              </a:rPr>
              <a:t> Accomplished</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7" name="TextBox 6"/>
          <p:cNvSpPr txBox="1"/>
          <p:nvPr/>
        </p:nvSpPr>
        <p:spPr>
          <a:xfrm>
            <a:off x="457200" y="1263445"/>
            <a:ext cx="8153400" cy="4185761"/>
          </a:xfrm>
          <a:prstGeom prst="rect">
            <a:avLst/>
          </a:prstGeom>
          <a:noFill/>
        </p:spPr>
        <p:txBody>
          <a:bodyPr wrap="square" rtlCol="0">
            <a:spAutoFit/>
          </a:bodyPr>
          <a:lstStyle/>
          <a:p>
            <a:pPr>
              <a:lnSpc>
                <a:spcPct val="75000"/>
              </a:lnSpc>
              <a:spcAft>
                <a:spcPts val="1200"/>
              </a:spcAft>
            </a:pPr>
            <a:r>
              <a:rPr lang="en-US" sz="2000" dirty="0" smtClean="0">
                <a:latin typeface="Bangle Thin" panose="00000400000000000000" pitchFamily="2" charset="0"/>
              </a:rPr>
              <a:t>Trump’s major success has been the economy. However many, including Obama, want to give the Obama administration credit.</a:t>
            </a:r>
          </a:p>
          <a:p>
            <a:pPr>
              <a:lnSpc>
                <a:spcPct val="75000"/>
              </a:lnSpc>
              <a:spcAft>
                <a:spcPts val="1200"/>
              </a:spcAft>
            </a:pPr>
            <a:r>
              <a:rPr lang="en-US" sz="2000" dirty="0" smtClean="0">
                <a:latin typeface="Bangle Thin" panose="00000400000000000000" pitchFamily="2" charset="0"/>
              </a:rPr>
              <a:t>My Master’s in Societal Futures involved research into Images of the future and the concept that powerful, positive images of the future are the engine that drives a society’s socioeconomic success.</a:t>
            </a:r>
          </a:p>
          <a:p>
            <a:pPr>
              <a:lnSpc>
                <a:spcPct val="75000"/>
              </a:lnSpc>
              <a:spcAft>
                <a:spcPts val="1200"/>
              </a:spcAft>
            </a:pPr>
            <a:r>
              <a:rPr lang="en-US" sz="2000" dirty="0" smtClean="0">
                <a:latin typeface="Bangle Thin" panose="00000400000000000000" pitchFamily="2" charset="0"/>
              </a:rPr>
              <a:t>I also suggested that a powerful, positive image of the </a:t>
            </a:r>
            <a:r>
              <a:rPr lang="en-US" sz="2000" spc="-50" dirty="0" smtClean="0">
                <a:latin typeface="Bangle Thin" panose="00000400000000000000" pitchFamily="2" charset="0"/>
              </a:rPr>
              <a:t>future </a:t>
            </a:r>
            <a:br>
              <a:rPr lang="en-US" sz="2000" spc="-50" dirty="0" smtClean="0">
                <a:latin typeface="Bangle Thin" panose="00000400000000000000" pitchFamily="2" charset="0"/>
              </a:rPr>
            </a:br>
            <a:r>
              <a:rPr lang="en-US" sz="2000" spc="-50" dirty="0" smtClean="0">
                <a:latin typeface="Bangle Thin" panose="00000400000000000000" pitchFamily="2" charset="0"/>
              </a:rPr>
              <a:t>(</a:t>
            </a:r>
            <a:r>
              <a:rPr lang="en-US" sz="2000" i="1" spc="-50" dirty="0" smtClean="0">
                <a:latin typeface="Bangle Thin" panose="00000400000000000000" pitchFamily="2" charset="0"/>
              </a:rPr>
              <a:t>Make America Great Again</a:t>
            </a:r>
            <a:r>
              <a:rPr lang="en-US" sz="2000" spc="-50" dirty="0" smtClean="0">
                <a:latin typeface="Bangle Thin" panose="00000400000000000000" pitchFamily="2" charset="0"/>
              </a:rPr>
              <a:t>) would have a significant and immediate </a:t>
            </a:r>
            <a:br>
              <a:rPr lang="en-US" sz="2000" spc="-50" dirty="0" smtClean="0">
                <a:latin typeface="Bangle Thin" panose="00000400000000000000" pitchFamily="2" charset="0"/>
              </a:rPr>
            </a:br>
            <a:r>
              <a:rPr lang="en-US" sz="2000" spc="-50" dirty="0" smtClean="0">
                <a:latin typeface="Bangle Thin" panose="00000400000000000000" pitchFamily="2" charset="0"/>
              </a:rPr>
              <a:t>impact </a:t>
            </a:r>
            <a:r>
              <a:rPr lang="en-US" sz="2000" dirty="0" smtClean="0">
                <a:latin typeface="Bangle Thin" panose="00000400000000000000" pitchFamily="2" charset="0"/>
              </a:rPr>
              <a:t>on the current socioeconomic health of the society.</a:t>
            </a:r>
          </a:p>
          <a:p>
            <a:pPr>
              <a:lnSpc>
                <a:spcPct val="75000"/>
              </a:lnSpc>
              <a:spcAft>
                <a:spcPts val="1200"/>
              </a:spcAft>
            </a:pPr>
            <a:r>
              <a:rPr lang="en-US" sz="2000" dirty="0" smtClean="0">
                <a:latin typeface="Bangle Thin" panose="00000400000000000000" pitchFamily="2" charset="0"/>
              </a:rPr>
              <a:t>Believing this, I shared with Barbara that, if Trump was elected, </a:t>
            </a:r>
            <a:br>
              <a:rPr lang="en-US" sz="2000" dirty="0" smtClean="0">
                <a:latin typeface="Bangle Thin" panose="00000400000000000000" pitchFamily="2" charset="0"/>
              </a:rPr>
            </a:br>
            <a:r>
              <a:rPr lang="en-US" sz="2000" dirty="0" smtClean="0">
                <a:latin typeface="Bangle Thin" panose="00000400000000000000" pitchFamily="2" charset="0"/>
              </a:rPr>
              <a:t>the economy would begin to improve dramatically and almost </a:t>
            </a:r>
            <a:br>
              <a:rPr lang="en-US" sz="2000" dirty="0" smtClean="0">
                <a:latin typeface="Bangle Thin" panose="00000400000000000000" pitchFamily="2" charset="0"/>
              </a:rPr>
            </a:br>
            <a:r>
              <a:rPr lang="en-US" sz="2000" dirty="0" smtClean="0">
                <a:latin typeface="Bangle Thin" panose="00000400000000000000" pitchFamily="2" charset="0"/>
              </a:rPr>
              <a:t>immediately. </a:t>
            </a:r>
          </a:p>
          <a:p>
            <a:pPr>
              <a:lnSpc>
                <a:spcPct val="75000"/>
              </a:lnSpc>
              <a:spcAft>
                <a:spcPts val="1200"/>
              </a:spcAft>
            </a:pPr>
            <a:r>
              <a:rPr lang="en-US" sz="2000" dirty="0" smtClean="0">
                <a:latin typeface="Bangle Thin" panose="00000400000000000000" pitchFamily="2" charset="0"/>
              </a:rPr>
              <a:t>Despite the predictions of some famous </a:t>
            </a:r>
            <a:r>
              <a:rPr lang="en-US" sz="2000" spc="-50" dirty="0" smtClean="0">
                <a:latin typeface="Bangle Thin" panose="00000400000000000000" pitchFamily="2" charset="0"/>
              </a:rPr>
              <a:t>economists, that is </a:t>
            </a:r>
            <a:br>
              <a:rPr lang="en-US" sz="2000" spc="-50" dirty="0" smtClean="0">
                <a:latin typeface="Bangle Thin" panose="00000400000000000000" pitchFamily="2" charset="0"/>
              </a:rPr>
            </a:br>
            <a:r>
              <a:rPr lang="en-US" sz="2000" spc="-50" dirty="0" smtClean="0">
                <a:latin typeface="Bangle Thin" panose="00000400000000000000" pitchFamily="2" charset="0"/>
              </a:rPr>
              <a:t>exactly what happened.</a:t>
            </a:r>
          </a:p>
          <a:p>
            <a:pPr>
              <a:lnSpc>
                <a:spcPct val="75000"/>
              </a:lnSpc>
              <a:spcAft>
                <a:spcPts val="1200"/>
              </a:spcAft>
            </a:pPr>
            <a:endParaRPr lang="en-US" sz="2800" dirty="0" smtClean="0">
              <a:latin typeface="Gabriola" pitchFamily="82" charset="0"/>
            </a:endParaRPr>
          </a:p>
        </p:txBody>
      </p:sp>
      <p:sp>
        <p:nvSpPr>
          <p:cNvPr id="9" name="TextBox 8"/>
          <p:cNvSpPr txBox="1"/>
          <p:nvPr/>
        </p:nvSpPr>
        <p:spPr>
          <a:xfrm>
            <a:off x="152400" y="6478836"/>
            <a:ext cx="300082" cy="369332"/>
          </a:xfrm>
          <a:prstGeom prst="rect">
            <a:avLst/>
          </a:prstGeom>
          <a:noFill/>
        </p:spPr>
        <p:txBody>
          <a:bodyPr wrap="none" rtlCol="0">
            <a:spAutoFit/>
          </a:bodyPr>
          <a:lstStyle/>
          <a:p>
            <a:r>
              <a:rPr lang="en-US" dirty="0" smtClean="0"/>
              <a:t>8</a:t>
            </a:r>
            <a:endParaRPr lang="en-US" dirty="0"/>
          </a:p>
        </p:txBody>
      </p:sp>
    </p:spTree>
    <p:extLst>
      <p:ext uri="{BB962C8B-B14F-4D97-AF65-F5344CB8AC3E}">
        <p14:creationId xmlns:p14="http://schemas.microsoft.com/office/powerpoint/2010/main" val="1288195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14400"/>
            <a:ext cx="2265150" cy="3090672"/>
          </a:xfrm>
          <a:prstGeom prst="rect">
            <a:avLst/>
          </a:prstGeom>
        </p:spPr>
      </p:pic>
      <p:sp>
        <p:nvSpPr>
          <p:cNvPr id="7" name="TextBox 6"/>
          <p:cNvSpPr txBox="1"/>
          <p:nvPr/>
        </p:nvSpPr>
        <p:spPr>
          <a:xfrm>
            <a:off x="381000" y="4953000"/>
            <a:ext cx="6019800" cy="1369606"/>
          </a:xfrm>
          <a:prstGeom prst="rect">
            <a:avLst/>
          </a:prstGeom>
          <a:noFill/>
        </p:spPr>
        <p:txBody>
          <a:bodyPr wrap="square" rtlCol="0">
            <a:spAutoFit/>
          </a:bodyPr>
          <a:lstStyle/>
          <a:p>
            <a:pPr>
              <a:lnSpc>
                <a:spcPct val="75000"/>
              </a:lnSpc>
              <a:spcAft>
                <a:spcPts val="1200"/>
              </a:spcAft>
            </a:pPr>
            <a:r>
              <a:rPr lang="en-US" sz="2000" spc="-50" dirty="0" smtClean="0">
                <a:latin typeface="Bangle Thin" panose="00000400000000000000" pitchFamily="2" charset="0"/>
              </a:rPr>
              <a:t>In </a:t>
            </a:r>
            <a:r>
              <a:rPr lang="en-US" sz="2000" spc="-50" dirty="0">
                <a:latin typeface="Bangle Thin" panose="00000400000000000000" pitchFamily="2" charset="0"/>
              </a:rPr>
              <a:t>2005, Trump married </a:t>
            </a:r>
            <a:r>
              <a:rPr lang="en-US" sz="2000" spc="-50" dirty="0" smtClean="0">
                <a:latin typeface="Bangle Thin" panose="00000400000000000000" pitchFamily="2" charset="0"/>
              </a:rPr>
              <a:t>Melania, and they have a son</a:t>
            </a:r>
            <a:r>
              <a:rPr lang="en-US" sz="2000" spc="-50" dirty="0">
                <a:latin typeface="Bangle Thin" panose="00000400000000000000" pitchFamily="2" charset="0"/>
              </a:rPr>
              <a:t>, Barron.</a:t>
            </a:r>
          </a:p>
          <a:p>
            <a:pPr>
              <a:lnSpc>
                <a:spcPct val="75000"/>
              </a:lnSpc>
              <a:spcAft>
                <a:spcPts val="1200"/>
              </a:spcAft>
            </a:pPr>
            <a:r>
              <a:rPr lang="en-US" sz="2000" dirty="0" smtClean="0">
                <a:latin typeface="Bangle Thin" panose="00000400000000000000" pitchFamily="2" charset="0"/>
              </a:rPr>
              <a:t>Trump </a:t>
            </a:r>
            <a:r>
              <a:rPr lang="en-US" sz="2000" dirty="0">
                <a:latin typeface="Bangle Thin" panose="00000400000000000000" pitchFamily="2" charset="0"/>
              </a:rPr>
              <a:t>is Presbyterian with many influential </a:t>
            </a:r>
            <a:r>
              <a:rPr lang="en-US" sz="2000" dirty="0" smtClean="0">
                <a:latin typeface="Bangle Thin" panose="00000400000000000000" pitchFamily="2" charset="0"/>
              </a:rPr>
              <a:t>spiritual </a:t>
            </a:r>
            <a:r>
              <a:rPr lang="en-US" sz="2000" dirty="0">
                <a:latin typeface="Bangle Thin" panose="00000400000000000000" pitchFamily="2" charset="0"/>
              </a:rPr>
              <a:t>advisors, Including: Paula White, </a:t>
            </a:r>
            <a:r>
              <a:rPr lang="en-US" sz="2000" dirty="0" smtClean="0">
                <a:latin typeface="Bangle Thin" panose="00000400000000000000" pitchFamily="2" charset="0"/>
              </a:rPr>
              <a:t>Ralph </a:t>
            </a:r>
            <a:r>
              <a:rPr lang="en-US" sz="2000" dirty="0">
                <a:latin typeface="Bangle Thin" panose="00000400000000000000" pitchFamily="2" charset="0"/>
              </a:rPr>
              <a:t>Reed, and Robert Jeffress. </a:t>
            </a:r>
          </a:p>
          <a:p>
            <a:pPr>
              <a:lnSpc>
                <a:spcPct val="75000"/>
              </a:lnSpc>
            </a:pPr>
            <a:endParaRPr lang="en-US" sz="2400" dirty="0" smtClean="0">
              <a:latin typeface="Gabriola" pitchFamily="82" charset="0"/>
            </a:endParaRPr>
          </a:p>
        </p:txBody>
      </p:sp>
      <p:sp>
        <p:nvSpPr>
          <p:cNvPr id="4" name="Title 1"/>
          <p:cNvSpPr txBox="1">
            <a:spLocks/>
          </p:cNvSpPr>
          <p:nvPr/>
        </p:nvSpPr>
        <p:spPr>
          <a:xfrm>
            <a:off x="46704"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Has Trump</a:t>
            </a: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ea typeface="+mj-ea"/>
                <a:cs typeface="+mj-cs"/>
              </a:rPr>
              <a:t> Accomplished</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2971800" y="1371600"/>
            <a:ext cx="5562600" cy="1477328"/>
          </a:xfrm>
          <a:prstGeom prst="rect">
            <a:avLst/>
          </a:prstGeom>
        </p:spPr>
        <p:txBody>
          <a:bodyPr wrap="square">
            <a:spAutoFit/>
          </a:bodyPr>
          <a:lstStyle/>
          <a:p>
            <a:pPr>
              <a:lnSpc>
                <a:spcPct val="75000"/>
              </a:lnSpc>
            </a:pPr>
            <a:r>
              <a:rPr lang="en-US" sz="2000" dirty="0">
                <a:latin typeface="Bangle Thin" panose="00000400000000000000" pitchFamily="2" charset="0"/>
              </a:rPr>
              <a:t>Below and on the next few pages I show some facts about President Trump, </a:t>
            </a:r>
            <a:r>
              <a:rPr lang="en-US" sz="2000" dirty="0" smtClean="0">
                <a:latin typeface="Bangle Thin" panose="00000400000000000000" pitchFamily="2" charset="0"/>
              </a:rPr>
              <a:t>well </a:t>
            </a:r>
            <a:r>
              <a:rPr lang="en-US" sz="2000" dirty="0">
                <a:latin typeface="Bangle Thin" panose="00000400000000000000" pitchFamily="2" charset="0"/>
              </a:rPr>
              <a:t>known to his supporters but mostly hidden from the general public </a:t>
            </a:r>
            <a:r>
              <a:rPr lang="en-US" sz="2000" dirty="0" smtClean="0">
                <a:latin typeface="Bangle Thin" panose="00000400000000000000" pitchFamily="2" charset="0"/>
              </a:rPr>
              <a:t>by </a:t>
            </a:r>
            <a:r>
              <a:rPr lang="en-US" sz="2000" dirty="0">
                <a:latin typeface="Bangle Thin" panose="00000400000000000000" pitchFamily="2" charset="0"/>
              </a:rPr>
              <a:t>a progressive media and a Washington establishment determined to </a:t>
            </a:r>
            <a:r>
              <a:rPr lang="en-US" sz="2000" dirty="0" smtClean="0">
                <a:latin typeface="Bangle Thin" panose="00000400000000000000" pitchFamily="2" charset="0"/>
              </a:rPr>
              <a:t>remove </a:t>
            </a:r>
            <a:r>
              <a:rPr lang="en-US" sz="2000" dirty="0">
                <a:latin typeface="Bangle Thin" panose="00000400000000000000" pitchFamily="2" charset="0"/>
              </a:rPr>
              <a:t>a duly-elected President of the United States from office, </a:t>
            </a:r>
            <a:r>
              <a:rPr lang="en-US" sz="2000" dirty="0" smtClean="0">
                <a:latin typeface="Bangle Thin" panose="00000400000000000000" pitchFamily="2" charset="0"/>
              </a:rPr>
              <a:t>essentially </a:t>
            </a:r>
            <a:r>
              <a:rPr lang="en-US" sz="2000" i="1" dirty="0">
                <a:latin typeface="Bangle Thin" panose="00000400000000000000" pitchFamily="2" charset="0"/>
              </a:rPr>
              <a:t>a  silent coup</a:t>
            </a:r>
            <a:r>
              <a:rPr lang="en-US" sz="2000" dirty="0">
                <a:latin typeface="Bangle Thin" panose="00000400000000000000" pitchFamily="2" charset="0"/>
              </a:rPr>
              <a:t>. </a:t>
            </a:r>
          </a:p>
        </p:txBody>
      </p:sp>
      <p:sp>
        <p:nvSpPr>
          <p:cNvPr id="8" name="Rectangle 7"/>
          <p:cNvSpPr/>
          <p:nvPr/>
        </p:nvSpPr>
        <p:spPr>
          <a:xfrm>
            <a:off x="2971800" y="2895600"/>
            <a:ext cx="5410200" cy="784830"/>
          </a:xfrm>
          <a:prstGeom prst="rect">
            <a:avLst/>
          </a:prstGeom>
        </p:spPr>
        <p:txBody>
          <a:bodyPr wrap="square">
            <a:spAutoFit/>
          </a:bodyPr>
          <a:lstStyle/>
          <a:p>
            <a:pPr>
              <a:lnSpc>
                <a:spcPct val="75000"/>
              </a:lnSpc>
              <a:spcAft>
                <a:spcPts val="1200"/>
              </a:spcAft>
            </a:pPr>
            <a:r>
              <a:rPr lang="en-US" sz="2000" dirty="0">
                <a:latin typeface="Bangle Thin" panose="00000400000000000000" pitchFamily="2" charset="0"/>
              </a:rPr>
              <a:t>Trump has 3 children from his marriage to </a:t>
            </a:r>
            <a:r>
              <a:rPr lang="en-US" sz="2000" dirty="0" smtClean="0">
                <a:latin typeface="Bangle Thin" panose="00000400000000000000" pitchFamily="2" charset="0"/>
              </a:rPr>
              <a:t>Ivana </a:t>
            </a:r>
            <a:r>
              <a:rPr lang="en-US" sz="2000" dirty="0" err="1">
                <a:latin typeface="Bangle Thin" panose="00000400000000000000" pitchFamily="2" charset="0"/>
              </a:rPr>
              <a:t>Zelníčková</a:t>
            </a:r>
            <a:r>
              <a:rPr lang="en-US" sz="2000" dirty="0">
                <a:latin typeface="Bangle Thin" panose="00000400000000000000" pitchFamily="2" charset="0"/>
              </a:rPr>
              <a:t>: Donald Jr., </a:t>
            </a:r>
            <a:r>
              <a:rPr lang="en-US" sz="2000" dirty="0" err="1" smtClean="0">
                <a:latin typeface="Bangle Thin" panose="00000400000000000000" pitchFamily="2" charset="0"/>
              </a:rPr>
              <a:t>Ivanka</a:t>
            </a:r>
            <a:r>
              <a:rPr lang="en-US" sz="2000" dirty="0">
                <a:latin typeface="Bangle Thin" panose="00000400000000000000" pitchFamily="2" charset="0"/>
              </a:rPr>
              <a:t>, </a:t>
            </a:r>
            <a:r>
              <a:rPr lang="en-US" sz="2000" dirty="0" smtClean="0">
                <a:latin typeface="Bangle Thin" panose="00000400000000000000" pitchFamily="2" charset="0"/>
              </a:rPr>
              <a:t>and</a:t>
            </a:r>
            <a:r>
              <a:rPr lang="en-US" sz="2000" dirty="0">
                <a:latin typeface="Bangle Thin" panose="00000400000000000000" pitchFamily="2" charset="0"/>
              </a:rPr>
              <a:t> </a:t>
            </a:r>
            <a:r>
              <a:rPr lang="en-US" sz="2000" dirty="0" smtClean="0">
                <a:latin typeface="Bangle Thin" panose="00000400000000000000" pitchFamily="2" charset="0"/>
              </a:rPr>
              <a:t/>
            </a:r>
            <a:br>
              <a:rPr lang="en-US" sz="2000" dirty="0" smtClean="0">
                <a:latin typeface="Bangle Thin" panose="00000400000000000000" pitchFamily="2" charset="0"/>
              </a:rPr>
            </a:br>
            <a:r>
              <a:rPr lang="en-US" sz="2000" dirty="0" smtClean="0">
                <a:latin typeface="Bangle Thin" panose="00000400000000000000" pitchFamily="2" charset="0"/>
              </a:rPr>
              <a:t>Eric</a:t>
            </a:r>
            <a:r>
              <a:rPr lang="en-US" sz="2000" dirty="0">
                <a:latin typeface="Bangle Thin" panose="00000400000000000000" pitchFamily="2" charset="0"/>
              </a:rPr>
              <a:t>. They divorced in 1992. </a:t>
            </a:r>
          </a:p>
        </p:txBody>
      </p:sp>
      <p:sp>
        <p:nvSpPr>
          <p:cNvPr id="9" name="Rectangle 8"/>
          <p:cNvSpPr/>
          <p:nvPr/>
        </p:nvSpPr>
        <p:spPr>
          <a:xfrm>
            <a:off x="381000" y="4191000"/>
            <a:ext cx="7696200" cy="553998"/>
          </a:xfrm>
          <a:prstGeom prst="rect">
            <a:avLst/>
          </a:prstGeom>
        </p:spPr>
        <p:txBody>
          <a:bodyPr wrap="square">
            <a:spAutoFit/>
          </a:bodyPr>
          <a:lstStyle/>
          <a:p>
            <a:pPr>
              <a:lnSpc>
                <a:spcPct val="75000"/>
              </a:lnSpc>
              <a:spcAft>
                <a:spcPts val="1200"/>
              </a:spcAft>
            </a:pPr>
            <a:r>
              <a:rPr lang="en-US" sz="2000" dirty="0">
                <a:latin typeface="Bangle Thin" panose="00000400000000000000" pitchFamily="2" charset="0"/>
              </a:rPr>
              <a:t>He married Marla Maples in 1993 and had </a:t>
            </a:r>
            <a:r>
              <a:rPr lang="en-US" sz="2000" dirty="0" smtClean="0">
                <a:latin typeface="Bangle Thin" panose="00000400000000000000" pitchFamily="2" charset="0"/>
              </a:rPr>
              <a:t>one\daughter</a:t>
            </a:r>
            <a:r>
              <a:rPr lang="en-US" sz="2000" dirty="0">
                <a:latin typeface="Bangle Thin" panose="00000400000000000000" pitchFamily="2" charset="0"/>
              </a:rPr>
              <a:t>, Tiffany </a:t>
            </a:r>
            <a:r>
              <a:rPr lang="en-US" sz="2000" dirty="0" smtClean="0">
                <a:latin typeface="Bangle Thin" panose="00000400000000000000" pitchFamily="2" charset="0"/>
              </a:rPr>
              <a:t/>
            </a:r>
            <a:br>
              <a:rPr lang="en-US" sz="2000" dirty="0" smtClean="0">
                <a:latin typeface="Bangle Thin" panose="00000400000000000000" pitchFamily="2" charset="0"/>
              </a:rPr>
            </a:br>
            <a:r>
              <a:rPr lang="en-US" sz="2000" dirty="0" smtClean="0">
                <a:latin typeface="Bangle Thin" panose="00000400000000000000" pitchFamily="2" charset="0"/>
              </a:rPr>
              <a:t>who </a:t>
            </a:r>
            <a:r>
              <a:rPr lang="en-US" sz="2000" dirty="0">
                <a:latin typeface="Bangle Thin" panose="00000400000000000000" pitchFamily="2" charset="0"/>
              </a:rPr>
              <a:t>was raised by </a:t>
            </a:r>
            <a:r>
              <a:rPr lang="en-US" sz="2000" dirty="0" smtClean="0">
                <a:latin typeface="Bangle Thin" panose="00000400000000000000" pitchFamily="2" charset="0"/>
              </a:rPr>
              <a:t>Marla </a:t>
            </a:r>
            <a:r>
              <a:rPr lang="en-US" sz="2000" dirty="0">
                <a:latin typeface="Bangle Thin" panose="00000400000000000000" pitchFamily="2" charset="0"/>
              </a:rPr>
              <a:t>in California. </a:t>
            </a:r>
            <a:r>
              <a:rPr lang="en-US" sz="2000" dirty="0" smtClean="0">
                <a:latin typeface="Bangle Thin" panose="00000400000000000000" pitchFamily="2" charset="0"/>
              </a:rPr>
              <a:t>They </a:t>
            </a:r>
            <a:r>
              <a:rPr lang="en-US" sz="2000" dirty="0">
                <a:latin typeface="Bangle Thin" panose="00000400000000000000" pitchFamily="2" charset="0"/>
              </a:rPr>
              <a:t>divorced in 1999. </a:t>
            </a:r>
          </a:p>
        </p:txBody>
      </p:sp>
      <p:sp>
        <p:nvSpPr>
          <p:cNvPr id="10" name="TextBox 9"/>
          <p:cNvSpPr txBox="1"/>
          <p:nvPr/>
        </p:nvSpPr>
        <p:spPr>
          <a:xfrm>
            <a:off x="152400" y="6478836"/>
            <a:ext cx="825867" cy="369332"/>
          </a:xfrm>
          <a:prstGeom prst="rect">
            <a:avLst/>
          </a:prstGeom>
          <a:noFill/>
        </p:spPr>
        <p:txBody>
          <a:bodyPr wrap="none" rtlCol="0">
            <a:spAutoFit/>
          </a:bodyPr>
          <a:lstStyle/>
          <a:p>
            <a:r>
              <a:rPr lang="en-US" dirty="0" smtClean="0"/>
              <a:t>9 &amp; 10</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862387"/>
            <a:ext cx="2763020" cy="2767013"/>
          </a:xfrm>
          <a:prstGeom prst="rect">
            <a:avLst/>
          </a:prstGeom>
        </p:spPr>
      </p:pic>
    </p:spTree>
    <p:extLst>
      <p:ext uri="{BB962C8B-B14F-4D97-AF65-F5344CB8AC3E}">
        <p14:creationId xmlns:p14="http://schemas.microsoft.com/office/powerpoint/2010/main" val="1372215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4121"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lgerian" pitchFamily="82" charset="0"/>
                <a:ea typeface="+mj-ea"/>
                <a:cs typeface="+mj-cs"/>
              </a:rPr>
              <a:t>In Defense of President Trump</a:t>
            </a:r>
            <a:endParaRPr kumimoji="0" lang="en-US" sz="4000" b="0" i="0" u="none" strike="noStrike" kern="1200" cap="none" spc="0" normalizeH="0" baseline="0" noProof="0" dirty="0">
              <a:ln>
                <a:noFill/>
              </a:ln>
              <a:solidFill>
                <a:schemeClr val="bg1"/>
              </a:solidFill>
              <a:effectLst/>
              <a:uLnTx/>
              <a:uFillTx/>
              <a:latin typeface="Algerian" pitchFamily="82" charset="0"/>
              <a:ea typeface="+mj-ea"/>
              <a:cs typeface="+mj-cs"/>
            </a:endParaRPr>
          </a:p>
        </p:txBody>
      </p:sp>
      <p:sp>
        <p:nvSpPr>
          <p:cNvPr id="10" name="TextBox 9"/>
          <p:cNvSpPr txBox="1"/>
          <p:nvPr/>
        </p:nvSpPr>
        <p:spPr>
          <a:xfrm>
            <a:off x="533400" y="1066800"/>
            <a:ext cx="5776133" cy="646331"/>
          </a:xfrm>
          <a:prstGeom prst="rect">
            <a:avLst/>
          </a:prstGeom>
          <a:noFill/>
        </p:spPr>
        <p:txBody>
          <a:bodyPr wrap="none" rtlCol="0">
            <a:spAutoFit/>
          </a:bodyPr>
          <a:lstStyle/>
          <a:p>
            <a:r>
              <a:rPr lang="en-US" sz="3600" dirty="0" smtClean="0">
                <a:latin typeface="Arial" pitchFamily="34" charset="0"/>
                <a:cs typeface="Arial" pitchFamily="34" charset="0"/>
              </a:rPr>
              <a:t>Business Accomplishments</a:t>
            </a:r>
            <a:endParaRPr lang="en-US" sz="3600" dirty="0">
              <a:latin typeface="Arial" pitchFamily="34" charset="0"/>
              <a:cs typeface="Arial" pitchFamily="34" charset="0"/>
            </a:endParaRPr>
          </a:p>
        </p:txBody>
      </p:sp>
      <p:sp>
        <p:nvSpPr>
          <p:cNvPr id="4" name="TextBox 3"/>
          <p:cNvSpPr txBox="1"/>
          <p:nvPr/>
        </p:nvSpPr>
        <p:spPr>
          <a:xfrm>
            <a:off x="533400" y="1981200"/>
            <a:ext cx="7696200" cy="1077218"/>
          </a:xfrm>
          <a:prstGeom prst="rect">
            <a:avLst/>
          </a:prstGeom>
          <a:noFill/>
        </p:spPr>
        <p:txBody>
          <a:bodyPr wrap="square" rtlCol="0">
            <a:spAutoFit/>
          </a:bodyPr>
          <a:lstStyle/>
          <a:p>
            <a:r>
              <a:rPr lang="en-US" sz="2000" dirty="0" smtClean="0">
                <a:latin typeface="Bangle Thin" panose="00000400000000000000" pitchFamily="2" charset="0"/>
              </a:rPr>
              <a:t>Trump received approximately $4oo million from his dad. However, Trump's net worth was $3.1 billion in the 2018 Forbes 400 listing. </a:t>
            </a:r>
          </a:p>
          <a:p>
            <a:endParaRPr lang="en-US" sz="2400" dirty="0" smtClean="0">
              <a:latin typeface="Bangle Thin" panose="00000400000000000000" pitchFamily="2" charset="0"/>
            </a:endParaRPr>
          </a:p>
        </p:txBody>
      </p:sp>
      <p:pic>
        <p:nvPicPr>
          <p:cNvPr id="5" name="Picture 4" descr="What Does Trump own.jpg"/>
          <p:cNvPicPr>
            <a:picLocks noChangeAspect="1"/>
          </p:cNvPicPr>
          <p:nvPr/>
        </p:nvPicPr>
        <p:blipFill>
          <a:blip r:embed="rId3" cstate="print"/>
          <a:stretch>
            <a:fillRect/>
          </a:stretch>
        </p:blipFill>
        <p:spPr>
          <a:xfrm>
            <a:off x="757989" y="2971800"/>
            <a:ext cx="7620000" cy="2667000"/>
          </a:xfrm>
          <a:prstGeom prst="rect">
            <a:avLst/>
          </a:prstGeom>
        </p:spPr>
      </p:pic>
      <p:sp>
        <p:nvSpPr>
          <p:cNvPr id="6" name="TextBox 5"/>
          <p:cNvSpPr txBox="1"/>
          <p:nvPr/>
        </p:nvSpPr>
        <p:spPr>
          <a:xfrm>
            <a:off x="533400" y="5791200"/>
            <a:ext cx="7696200" cy="400110"/>
          </a:xfrm>
          <a:prstGeom prst="rect">
            <a:avLst/>
          </a:prstGeom>
          <a:noFill/>
        </p:spPr>
        <p:txBody>
          <a:bodyPr wrap="square" rtlCol="0">
            <a:spAutoFit/>
          </a:bodyPr>
          <a:lstStyle/>
          <a:p>
            <a:r>
              <a:rPr lang="en-US" sz="2000" dirty="0" smtClean="0">
                <a:latin typeface="Bangle Thin" panose="00000400000000000000" pitchFamily="2" charset="0"/>
              </a:rPr>
              <a:t> Trump is hardly a “failure and fraud.”</a:t>
            </a:r>
          </a:p>
        </p:txBody>
      </p:sp>
      <p:sp>
        <p:nvSpPr>
          <p:cNvPr id="8"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Has Trump</a:t>
            </a: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ea typeface="+mj-ea"/>
                <a:cs typeface="+mj-cs"/>
              </a:rPr>
              <a:t> Accomplished</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9" name="TextBox 8"/>
          <p:cNvSpPr txBox="1"/>
          <p:nvPr/>
        </p:nvSpPr>
        <p:spPr>
          <a:xfrm>
            <a:off x="152400" y="6478836"/>
            <a:ext cx="415498" cy="369332"/>
          </a:xfrm>
          <a:prstGeom prst="rect">
            <a:avLst/>
          </a:prstGeom>
          <a:noFill/>
        </p:spPr>
        <p:txBody>
          <a:bodyPr wrap="none" rtlCol="0">
            <a:spAutoFit/>
          </a:bodyPr>
          <a:lstStyle/>
          <a:p>
            <a:r>
              <a:rPr lang="en-US" dirty="0" smtClean="0"/>
              <a:t>11</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4121"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lgerian" pitchFamily="82" charset="0"/>
                <a:ea typeface="+mj-ea"/>
                <a:cs typeface="+mj-cs"/>
              </a:rPr>
              <a:t>In Defense of President Trump</a:t>
            </a:r>
            <a:endParaRPr kumimoji="0" lang="en-US" sz="4000" b="0" i="0" u="none" strike="noStrike" kern="1200" cap="none" spc="0" normalizeH="0" baseline="0" noProof="0" dirty="0">
              <a:ln>
                <a:noFill/>
              </a:ln>
              <a:solidFill>
                <a:schemeClr val="bg1"/>
              </a:solidFill>
              <a:effectLst/>
              <a:uLnTx/>
              <a:uFillTx/>
              <a:latin typeface="Algerian" pitchFamily="82" charset="0"/>
              <a:ea typeface="+mj-ea"/>
              <a:cs typeface="+mj-cs"/>
            </a:endParaRPr>
          </a:p>
        </p:txBody>
      </p:sp>
      <p:sp>
        <p:nvSpPr>
          <p:cNvPr id="10" name="TextBox 9"/>
          <p:cNvSpPr txBox="1"/>
          <p:nvPr/>
        </p:nvSpPr>
        <p:spPr>
          <a:xfrm>
            <a:off x="533400" y="1106269"/>
            <a:ext cx="6705600" cy="646331"/>
          </a:xfrm>
          <a:prstGeom prst="rect">
            <a:avLst/>
          </a:prstGeom>
          <a:noFill/>
        </p:spPr>
        <p:txBody>
          <a:bodyPr wrap="square" rtlCol="0">
            <a:spAutoFit/>
          </a:bodyPr>
          <a:lstStyle/>
          <a:p>
            <a:r>
              <a:rPr lang="en-US" sz="3600" dirty="0" smtClean="0">
                <a:latin typeface="Arial" pitchFamily="34" charset="0"/>
                <a:cs typeface="Arial" pitchFamily="34" charset="0"/>
              </a:rPr>
              <a:t>Presidential Accomplishments</a:t>
            </a:r>
            <a:endParaRPr lang="en-US" sz="3600" dirty="0">
              <a:latin typeface="Arial" pitchFamily="34" charset="0"/>
              <a:cs typeface="Arial" pitchFamily="34" charset="0"/>
            </a:endParaRPr>
          </a:p>
        </p:txBody>
      </p:sp>
      <p:sp>
        <p:nvSpPr>
          <p:cNvPr id="4" name="TextBox 3"/>
          <p:cNvSpPr txBox="1"/>
          <p:nvPr/>
        </p:nvSpPr>
        <p:spPr>
          <a:xfrm>
            <a:off x="533400" y="1808232"/>
            <a:ext cx="7696200" cy="6247864"/>
          </a:xfrm>
          <a:prstGeom prst="rect">
            <a:avLst/>
          </a:prstGeom>
          <a:noFill/>
        </p:spPr>
        <p:txBody>
          <a:bodyPr wrap="square" rtlCol="0">
            <a:spAutoFit/>
          </a:bodyPr>
          <a:lstStyle/>
          <a:p>
            <a:pPr>
              <a:lnSpc>
                <a:spcPct val="75000"/>
              </a:lnSpc>
              <a:spcAft>
                <a:spcPts val="1200"/>
              </a:spcAft>
            </a:pPr>
            <a:r>
              <a:rPr lang="en-US" sz="2000" spc="-50" dirty="0" smtClean="0">
                <a:latin typeface="Bangle" panose="00000400000000000000" pitchFamily="2" charset="0"/>
              </a:rPr>
              <a:t>The complete list of his accomplishments as President would be much too long for this presentation. The White House lists a total of 319 as of this writing. </a:t>
            </a:r>
          </a:p>
          <a:p>
            <a:pPr>
              <a:lnSpc>
                <a:spcPct val="75000"/>
              </a:lnSpc>
              <a:spcAft>
                <a:spcPts val="1200"/>
              </a:spcAft>
            </a:pPr>
            <a:r>
              <a:rPr lang="en-US" sz="2000" spc="-50" dirty="0" smtClean="0">
                <a:latin typeface="Bangle" panose="00000400000000000000" pitchFamily="2" charset="0"/>
              </a:rPr>
              <a:t>While you may not agree with them all, the majority of those who voted for him are delighted, as are a great number who didn’t vote for him.</a:t>
            </a:r>
            <a:endParaRPr lang="en-US" sz="2000" spc="-50" dirty="0">
              <a:latin typeface="Bangle" panose="00000400000000000000" pitchFamily="2" charset="0"/>
            </a:endParaRPr>
          </a:p>
          <a:p>
            <a:pPr>
              <a:spcAft>
                <a:spcPts val="1200"/>
              </a:spcAft>
            </a:pPr>
            <a:r>
              <a:rPr lang="en-US" sz="2000" dirty="0" smtClean="0">
                <a:latin typeface="Bangle" panose="00000400000000000000" pitchFamily="2" charset="0"/>
              </a:rPr>
              <a:t>I’ve chosen a few of the most significant:</a:t>
            </a:r>
          </a:p>
          <a:p>
            <a:pPr indent="457200">
              <a:lnSpc>
                <a:spcPct val="75000"/>
              </a:lnSpc>
              <a:spcAft>
                <a:spcPts val="1200"/>
              </a:spcAft>
              <a:buFont typeface="Wingdings" pitchFamily="2" charset="2"/>
              <a:buChar char="Ø"/>
            </a:pPr>
            <a:r>
              <a:rPr lang="en-US" sz="2000" dirty="0" smtClean="0">
                <a:latin typeface="Bangle Thin" panose="00000400000000000000" pitchFamily="2" charset="0"/>
              </a:rPr>
              <a:t>The </a:t>
            </a:r>
            <a:r>
              <a:rPr lang="en-US" sz="2000" dirty="0">
                <a:latin typeface="Bangle Thin" panose="00000400000000000000" pitchFamily="2" charset="0"/>
              </a:rPr>
              <a:t>Pledge to America’s Workers </a:t>
            </a:r>
            <a:r>
              <a:rPr lang="en-US" sz="2000" dirty="0" smtClean="0">
                <a:latin typeface="Bangle Thin" panose="00000400000000000000" pitchFamily="2" charset="0"/>
              </a:rPr>
              <a:t>resulted </a:t>
            </a:r>
            <a:r>
              <a:rPr lang="en-US" sz="2000" dirty="0">
                <a:latin typeface="Bangle Thin" panose="00000400000000000000" pitchFamily="2" charset="0"/>
              </a:rPr>
              <a:t>in employers committing to train more than 4 million Americans. </a:t>
            </a:r>
            <a:endParaRPr lang="en-US" sz="2000" dirty="0" smtClean="0"/>
          </a:p>
          <a:p>
            <a:pPr indent="457200">
              <a:lnSpc>
                <a:spcPct val="75000"/>
              </a:lnSpc>
              <a:spcAft>
                <a:spcPts val="1200"/>
              </a:spcAft>
              <a:buFont typeface="Wingdings" pitchFamily="2" charset="2"/>
              <a:buChar char="Ø"/>
            </a:pPr>
            <a:r>
              <a:rPr lang="en-US" sz="2000" dirty="0" smtClean="0"/>
              <a:t>3.9 </a:t>
            </a:r>
            <a:r>
              <a:rPr lang="en-US" sz="2000" dirty="0"/>
              <a:t>million Americans lifted off food stamps since the election</a:t>
            </a:r>
            <a:r>
              <a:rPr lang="en-US" sz="2000" dirty="0" smtClean="0"/>
              <a:t>.</a:t>
            </a:r>
          </a:p>
          <a:p>
            <a:pPr indent="457200">
              <a:lnSpc>
                <a:spcPct val="75000"/>
              </a:lnSpc>
              <a:spcAft>
                <a:spcPts val="1200"/>
              </a:spcAft>
              <a:buFont typeface="Wingdings" pitchFamily="2" charset="2"/>
              <a:buChar char="Ø"/>
            </a:pPr>
            <a:r>
              <a:rPr lang="en-US" sz="2000" dirty="0">
                <a:latin typeface="Bangle Thin" panose="00000400000000000000" pitchFamily="2" charset="0"/>
              </a:rPr>
              <a:t>Passed the tax cuts and jobs act, which led to 7 million jobs being added to the economy and 2.4 million Americans being lifted out of poverty</a:t>
            </a:r>
            <a:r>
              <a:rPr lang="en-US" sz="2000" dirty="0" smtClean="0">
                <a:latin typeface="Bangle Thin" panose="00000400000000000000" pitchFamily="2" charset="0"/>
              </a:rPr>
              <a:t>.</a:t>
            </a:r>
          </a:p>
          <a:p>
            <a:pPr indent="457200">
              <a:lnSpc>
                <a:spcPct val="75000"/>
              </a:lnSpc>
              <a:spcAft>
                <a:spcPts val="1200"/>
              </a:spcAft>
              <a:buFont typeface="Wingdings" pitchFamily="2" charset="2"/>
              <a:buChar char="Ø"/>
            </a:pPr>
            <a:r>
              <a:rPr lang="en-US" sz="2000" dirty="0" smtClean="0">
                <a:latin typeface="Bangle Thin" panose="00000400000000000000" pitchFamily="2" charset="0"/>
              </a:rPr>
              <a:t>More Black, Hispanic-, and Asian-Americans employed than </a:t>
            </a:r>
            <a:r>
              <a:rPr lang="en-US" sz="2000" dirty="0">
                <a:latin typeface="Bangle Thin" panose="00000400000000000000" pitchFamily="2" charset="0"/>
              </a:rPr>
              <a:t>ever before in history. </a:t>
            </a:r>
            <a:endParaRPr lang="en-US" sz="2000" dirty="0" smtClean="0">
              <a:latin typeface="Bangle Thin" panose="00000400000000000000" pitchFamily="2" charset="0"/>
            </a:endParaRPr>
          </a:p>
          <a:p>
            <a:pPr indent="457200">
              <a:lnSpc>
                <a:spcPct val="75000"/>
              </a:lnSpc>
              <a:spcAft>
                <a:spcPts val="1200"/>
              </a:spcAft>
              <a:buFont typeface="Wingdings" pitchFamily="2" charset="2"/>
              <a:buChar char="Ø"/>
            </a:pPr>
            <a:r>
              <a:rPr lang="en-US" sz="2000" dirty="0" smtClean="0">
                <a:latin typeface="Bangle Thin" panose="00000400000000000000" pitchFamily="2" charset="0"/>
              </a:rPr>
              <a:t>Lowest unemployment in history for those without a high school diploma.</a:t>
            </a:r>
            <a:endParaRPr lang="en-US" sz="2000" dirty="0">
              <a:latin typeface="Bangle Thin" panose="00000400000000000000" pitchFamily="2" charset="0"/>
            </a:endParaRPr>
          </a:p>
          <a:p>
            <a:pPr indent="457200">
              <a:lnSpc>
                <a:spcPct val="75000"/>
              </a:lnSpc>
              <a:spcAft>
                <a:spcPts val="1200"/>
              </a:spcAft>
              <a:buFont typeface="Wingdings" pitchFamily="2" charset="2"/>
              <a:buChar char="Ø"/>
            </a:pPr>
            <a:endParaRPr lang="en-US" sz="2000" dirty="0">
              <a:latin typeface="Bangle Thin" panose="00000400000000000000" pitchFamily="2" charset="0"/>
            </a:endParaRPr>
          </a:p>
          <a:p>
            <a:pPr indent="457200">
              <a:lnSpc>
                <a:spcPct val="75000"/>
              </a:lnSpc>
              <a:spcAft>
                <a:spcPts val="1200"/>
              </a:spcAft>
              <a:buFont typeface="Wingdings" pitchFamily="2" charset="2"/>
              <a:buChar char="Ø"/>
            </a:pPr>
            <a:endParaRPr lang="en-US" sz="2000" dirty="0">
              <a:latin typeface="Bangle Thin" panose="00000400000000000000" pitchFamily="2" charset="0"/>
            </a:endParaRPr>
          </a:p>
          <a:p>
            <a:pPr indent="457200">
              <a:lnSpc>
                <a:spcPct val="75000"/>
              </a:lnSpc>
              <a:spcAft>
                <a:spcPts val="1200"/>
              </a:spcAft>
              <a:buFont typeface="Wingdings" pitchFamily="2" charset="2"/>
              <a:buChar char="Ø"/>
            </a:pPr>
            <a:endParaRPr lang="en-US" sz="2000" dirty="0" smtClean="0">
              <a:latin typeface="Bangle Thin" panose="00000400000000000000" pitchFamily="2" charset="0"/>
            </a:endParaRPr>
          </a:p>
          <a:p>
            <a:pPr indent="457200">
              <a:lnSpc>
                <a:spcPct val="75000"/>
              </a:lnSpc>
              <a:spcAft>
                <a:spcPts val="1200"/>
              </a:spcAft>
              <a:buFont typeface="Wingdings" pitchFamily="2" charset="2"/>
              <a:buChar char="Ø"/>
            </a:pPr>
            <a:endParaRPr lang="en-US" sz="2000" dirty="0" smtClean="0">
              <a:latin typeface="Bangle Thin" panose="00000400000000000000" pitchFamily="2" charset="0"/>
            </a:endParaRPr>
          </a:p>
        </p:txBody>
      </p:sp>
      <p:sp>
        <p:nvSpPr>
          <p:cNvPr id="5"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Has Trump</a:t>
            </a: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ea typeface="+mj-ea"/>
                <a:cs typeface="+mj-cs"/>
              </a:rPr>
              <a:t> Accomplished</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1295400"/>
            <a:ext cx="6705600" cy="646331"/>
          </a:xfrm>
          <a:prstGeom prst="rect">
            <a:avLst/>
          </a:prstGeom>
          <a:noFill/>
        </p:spPr>
        <p:txBody>
          <a:bodyPr wrap="square" rtlCol="0">
            <a:spAutoFit/>
          </a:bodyPr>
          <a:lstStyle/>
          <a:p>
            <a:r>
              <a:rPr lang="en-US" sz="3600" dirty="0" smtClean="0">
                <a:latin typeface="Arial" pitchFamily="34" charset="0"/>
                <a:cs typeface="Arial" pitchFamily="34" charset="0"/>
              </a:rPr>
              <a:t>Presidential Accomplishments</a:t>
            </a:r>
            <a:endParaRPr lang="en-US" sz="3600" dirty="0">
              <a:latin typeface="Arial" pitchFamily="34" charset="0"/>
              <a:cs typeface="Arial" pitchFamily="34" charset="0"/>
            </a:endParaRPr>
          </a:p>
        </p:txBody>
      </p:sp>
      <p:sp>
        <p:nvSpPr>
          <p:cNvPr id="4" name="TextBox 3"/>
          <p:cNvSpPr txBox="1"/>
          <p:nvPr/>
        </p:nvSpPr>
        <p:spPr>
          <a:xfrm>
            <a:off x="533400" y="1981200"/>
            <a:ext cx="7696200" cy="4308872"/>
          </a:xfrm>
          <a:prstGeom prst="rect">
            <a:avLst/>
          </a:prstGeom>
          <a:noFill/>
        </p:spPr>
        <p:txBody>
          <a:bodyPr wrap="square" rtlCol="0">
            <a:spAutoFit/>
          </a:bodyPr>
          <a:lstStyle/>
          <a:p>
            <a:pPr>
              <a:spcAft>
                <a:spcPts val="1200"/>
              </a:spcAft>
            </a:pPr>
            <a:r>
              <a:rPr lang="en-US" sz="2400" dirty="0" smtClean="0">
                <a:latin typeface="Bangle" panose="00000400000000000000" pitchFamily="2" charset="0"/>
              </a:rPr>
              <a:t>Trump’s accomplishments as President.</a:t>
            </a:r>
          </a:p>
          <a:p>
            <a:pPr indent="457200">
              <a:lnSpc>
                <a:spcPct val="75000"/>
              </a:lnSpc>
              <a:spcAft>
                <a:spcPts val="1200"/>
              </a:spcAft>
              <a:buFont typeface="Wingdings" pitchFamily="2" charset="2"/>
              <a:buChar char="Ø"/>
            </a:pPr>
            <a:r>
              <a:rPr lang="en-US" sz="2000" dirty="0">
                <a:latin typeface="Bangle Thin" panose="00000400000000000000" pitchFamily="2" charset="0"/>
              </a:rPr>
              <a:t>Withdrew the United States from the disastrous Paris Climate </a:t>
            </a:r>
            <a:r>
              <a:rPr lang="en-US" sz="2000" dirty="0" smtClean="0">
                <a:latin typeface="Bangle Thin" panose="00000400000000000000" pitchFamily="2" charset="0"/>
              </a:rPr>
              <a:t>Agreement.</a:t>
            </a:r>
          </a:p>
          <a:p>
            <a:pPr indent="457200">
              <a:lnSpc>
                <a:spcPct val="75000"/>
              </a:lnSpc>
              <a:spcAft>
                <a:spcPts val="1200"/>
              </a:spcAft>
              <a:buFont typeface="Wingdings" pitchFamily="2" charset="2"/>
              <a:buChar char="Ø"/>
            </a:pPr>
            <a:r>
              <a:rPr lang="en-US" sz="2000" dirty="0">
                <a:latin typeface="Bangle Thin" panose="00000400000000000000" pitchFamily="2" charset="0"/>
              </a:rPr>
              <a:t>U.S. oil production at an all-time high</a:t>
            </a:r>
            <a:r>
              <a:rPr lang="en-US" sz="2000" dirty="0" smtClean="0">
                <a:latin typeface="Bangle Thin" panose="00000400000000000000" pitchFamily="2" charset="0"/>
              </a:rPr>
              <a:t>.</a:t>
            </a:r>
          </a:p>
          <a:p>
            <a:pPr indent="457200">
              <a:lnSpc>
                <a:spcPct val="75000"/>
              </a:lnSpc>
              <a:spcAft>
                <a:spcPts val="1200"/>
              </a:spcAft>
              <a:buFont typeface="Wingdings" pitchFamily="2" charset="2"/>
              <a:buChar char="Ø"/>
            </a:pPr>
            <a:r>
              <a:rPr lang="en-US" sz="2000" dirty="0" smtClean="0">
                <a:latin typeface="Bangle Thin" panose="00000400000000000000" pitchFamily="2" charset="0"/>
              </a:rPr>
              <a:t>Negotiated </a:t>
            </a:r>
            <a:r>
              <a:rPr lang="en-US" sz="2000" dirty="0">
                <a:latin typeface="Bangle Thin" panose="00000400000000000000" pitchFamily="2" charset="0"/>
              </a:rPr>
              <a:t>a new and fairer trade agreement with Canada and Mexico.</a:t>
            </a:r>
          </a:p>
          <a:p>
            <a:pPr indent="457200">
              <a:lnSpc>
                <a:spcPct val="75000"/>
              </a:lnSpc>
              <a:spcAft>
                <a:spcPts val="1200"/>
              </a:spcAft>
              <a:buFont typeface="Wingdings" pitchFamily="2" charset="2"/>
              <a:buChar char="Ø"/>
            </a:pPr>
            <a:r>
              <a:rPr lang="en-US" sz="2000" dirty="0">
                <a:latin typeface="Bangle Thin" panose="00000400000000000000" pitchFamily="2" charset="0"/>
              </a:rPr>
              <a:t>Negotiated the phase 1 trade agreement with </a:t>
            </a:r>
            <a:r>
              <a:rPr lang="en-US" sz="2000" dirty="0" smtClean="0">
                <a:latin typeface="Bangle Thin" panose="00000400000000000000" pitchFamily="2" charset="0"/>
              </a:rPr>
              <a:t>China.</a:t>
            </a:r>
          </a:p>
          <a:p>
            <a:pPr indent="457200">
              <a:lnSpc>
                <a:spcPct val="75000"/>
              </a:lnSpc>
              <a:spcAft>
                <a:spcPts val="1200"/>
              </a:spcAft>
              <a:buFont typeface="Wingdings" pitchFamily="2" charset="2"/>
              <a:buChar char="Ø"/>
            </a:pPr>
            <a:r>
              <a:rPr lang="en-US" sz="2000" dirty="0" smtClean="0">
                <a:latin typeface="Bangle Thin" panose="00000400000000000000" pitchFamily="2" charset="0"/>
              </a:rPr>
              <a:t>Convinced North Korea to stop its nuclear and long-range missile testing.</a:t>
            </a:r>
          </a:p>
          <a:p>
            <a:pPr indent="457200">
              <a:lnSpc>
                <a:spcPct val="75000"/>
              </a:lnSpc>
              <a:spcAft>
                <a:spcPts val="1200"/>
              </a:spcAft>
              <a:buFont typeface="Wingdings" pitchFamily="2" charset="2"/>
              <a:buChar char="Ø"/>
            </a:pPr>
            <a:r>
              <a:rPr lang="en-US" sz="2000" dirty="0">
                <a:latin typeface="Bangle Thin" panose="00000400000000000000" pitchFamily="2" charset="0"/>
              </a:rPr>
              <a:t>L</a:t>
            </a:r>
            <a:r>
              <a:rPr lang="en-US" sz="2000" dirty="0" smtClean="0">
                <a:latin typeface="Bangle Thin" panose="00000400000000000000" pitchFamily="2" charset="0"/>
              </a:rPr>
              <a:t>aunched </a:t>
            </a:r>
            <a:r>
              <a:rPr lang="en-US" sz="2000" dirty="0">
                <a:latin typeface="Bangle Thin" panose="00000400000000000000" pitchFamily="2" charset="0"/>
              </a:rPr>
              <a:t>an unprecedented attack on drug </a:t>
            </a:r>
            <a:r>
              <a:rPr lang="en-US" sz="2000" dirty="0" smtClean="0">
                <a:latin typeface="Bangle Thin" panose="00000400000000000000" pitchFamily="2" charset="0"/>
              </a:rPr>
              <a:t>prices.</a:t>
            </a:r>
          </a:p>
          <a:p>
            <a:pPr indent="457200">
              <a:lnSpc>
                <a:spcPct val="75000"/>
              </a:lnSpc>
              <a:spcAft>
                <a:spcPts val="1200"/>
              </a:spcAft>
              <a:buFont typeface="Wingdings" pitchFamily="2" charset="2"/>
              <a:buChar char="Ø"/>
            </a:pPr>
            <a:r>
              <a:rPr lang="en-US" sz="2000" dirty="0">
                <a:latin typeface="Bangle Thin" panose="00000400000000000000" pitchFamily="2" charset="0"/>
              </a:rPr>
              <a:t>S</a:t>
            </a:r>
            <a:r>
              <a:rPr lang="en-US" sz="2000" dirty="0" smtClean="0">
                <a:latin typeface="Bangle Thin" panose="00000400000000000000" pitchFamily="2" charset="0"/>
              </a:rPr>
              <a:t>igned </a:t>
            </a:r>
            <a:r>
              <a:rPr lang="en-US" sz="2000" dirty="0">
                <a:latin typeface="Bangle Thin" panose="00000400000000000000" pitchFamily="2" charset="0"/>
              </a:rPr>
              <a:t>the First Step Act designed to make our justice system </a:t>
            </a:r>
            <a:r>
              <a:rPr lang="en-US" sz="2000" dirty="0" smtClean="0">
                <a:latin typeface="Bangle Thin" panose="00000400000000000000" pitchFamily="2" charset="0"/>
              </a:rPr>
              <a:t>fairer.</a:t>
            </a:r>
          </a:p>
          <a:p>
            <a:pPr indent="457200">
              <a:lnSpc>
                <a:spcPct val="75000"/>
              </a:lnSpc>
              <a:spcAft>
                <a:spcPts val="1200"/>
              </a:spcAft>
              <a:buFont typeface="Wingdings" pitchFamily="2" charset="2"/>
              <a:buChar char="Ø"/>
            </a:pPr>
            <a:r>
              <a:rPr lang="en-US" sz="2000" dirty="0" smtClean="0">
                <a:latin typeface="Bangle Thin" panose="00000400000000000000" pitchFamily="2" charset="0"/>
              </a:rPr>
              <a:t>Record </a:t>
            </a:r>
            <a:r>
              <a:rPr lang="en-US" sz="2000" dirty="0">
                <a:latin typeface="Bangle Thin" panose="00000400000000000000" pitchFamily="2" charset="0"/>
              </a:rPr>
              <a:t>number of regulations </a:t>
            </a:r>
            <a:r>
              <a:rPr lang="en-US" sz="2000" dirty="0" smtClean="0">
                <a:latin typeface="Bangle Thin" panose="00000400000000000000" pitchFamily="2" charset="0"/>
              </a:rPr>
              <a:t>eliminated.</a:t>
            </a:r>
          </a:p>
          <a:p>
            <a:pPr indent="457200">
              <a:lnSpc>
                <a:spcPct val="75000"/>
              </a:lnSpc>
              <a:spcAft>
                <a:spcPts val="1200"/>
              </a:spcAft>
              <a:buFont typeface="Wingdings" pitchFamily="2" charset="2"/>
              <a:buChar char="Ø"/>
            </a:pPr>
            <a:r>
              <a:rPr lang="en-US" sz="2000" dirty="0" smtClean="0">
                <a:latin typeface="Bangle Thin" panose="00000400000000000000" pitchFamily="2" charset="0"/>
              </a:rPr>
              <a:t>Enacted </a:t>
            </a:r>
            <a:r>
              <a:rPr lang="en-US" sz="2000" dirty="0">
                <a:latin typeface="Bangle Thin" panose="00000400000000000000" pitchFamily="2" charset="0"/>
              </a:rPr>
              <a:t>regulatory relief for community banks and credit </a:t>
            </a:r>
            <a:r>
              <a:rPr lang="en-US" sz="2000" dirty="0" smtClean="0">
                <a:latin typeface="Bangle Thin" panose="00000400000000000000" pitchFamily="2" charset="0"/>
              </a:rPr>
              <a:t>unions.</a:t>
            </a:r>
          </a:p>
          <a:p>
            <a:pPr indent="457200">
              <a:lnSpc>
                <a:spcPct val="75000"/>
              </a:lnSpc>
              <a:spcAft>
                <a:spcPts val="1200"/>
              </a:spcAft>
              <a:buFont typeface="Wingdings" pitchFamily="2" charset="2"/>
              <a:buChar char="Ø"/>
            </a:pPr>
            <a:r>
              <a:rPr lang="en-US" sz="2000" dirty="0" smtClean="0">
                <a:latin typeface="Bangle Thin" panose="00000400000000000000" pitchFamily="2" charset="0"/>
              </a:rPr>
              <a:t>Obamacare </a:t>
            </a:r>
            <a:r>
              <a:rPr lang="en-US" sz="2000" dirty="0">
                <a:latin typeface="Bangle Thin" panose="00000400000000000000" pitchFamily="2" charset="0"/>
              </a:rPr>
              <a:t>individual mandate penalty </a:t>
            </a:r>
            <a:r>
              <a:rPr lang="en-US" sz="2000" dirty="0" smtClean="0">
                <a:latin typeface="Bangle Thin" panose="00000400000000000000" pitchFamily="2" charset="0"/>
              </a:rPr>
              <a:t>repealed.</a:t>
            </a:r>
            <a:endParaRPr lang="en-US" sz="2400" dirty="0" smtClean="0">
              <a:latin typeface="Gabriola" pitchFamily="82" charset="0"/>
            </a:endParaRPr>
          </a:p>
        </p:txBody>
      </p:sp>
      <p:sp>
        <p:nvSpPr>
          <p:cNvPr id="5"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Has Trump</a:t>
            </a: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ea typeface="+mj-ea"/>
                <a:cs typeface="+mj-cs"/>
              </a:rPr>
              <a:t> Accomplished</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4121"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lgerian" pitchFamily="82" charset="0"/>
                <a:ea typeface="+mj-ea"/>
                <a:cs typeface="+mj-cs"/>
              </a:rPr>
              <a:t>In Defense of President Trump</a:t>
            </a:r>
            <a:endParaRPr kumimoji="0" lang="en-US" sz="4000" b="0" i="0" u="none" strike="noStrike" kern="1200" cap="none" spc="0" normalizeH="0" baseline="0" noProof="0" dirty="0">
              <a:ln>
                <a:noFill/>
              </a:ln>
              <a:solidFill>
                <a:schemeClr val="bg1"/>
              </a:solidFill>
              <a:effectLst/>
              <a:uLnTx/>
              <a:uFillTx/>
              <a:latin typeface="Algerian" pitchFamily="82" charset="0"/>
              <a:ea typeface="+mj-ea"/>
              <a:cs typeface="+mj-cs"/>
            </a:endParaRPr>
          </a:p>
        </p:txBody>
      </p:sp>
      <p:sp>
        <p:nvSpPr>
          <p:cNvPr id="10" name="TextBox 9"/>
          <p:cNvSpPr txBox="1"/>
          <p:nvPr/>
        </p:nvSpPr>
        <p:spPr>
          <a:xfrm>
            <a:off x="533400" y="1295400"/>
            <a:ext cx="6705600" cy="646331"/>
          </a:xfrm>
          <a:prstGeom prst="rect">
            <a:avLst/>
          </a:prstGeom>
          <a:noFill/>
        </p:spPr>
        <p:txBody>
          <a:bodyPr wrap="square" rtlCol="0">
            <a:spAutoFit/>
          </a:bodyPr>
          <a:lstStyle/>
          <a:p>
            <a:r>
              <a:rPr lang="en-US" sz="3600" dirty="0" smtClean="0">
                <a:latin typeface="Arial" pitchFamily="34" charset="0"/>
                <a:cs typeface="Arial" pitchFamily="34" charset="0"/>
              </a:rPr>
              <a:t>Presidential Accomplishments</a:t>
            </a:r>
            <a:endParaRPr lang="en-US" sz="3600" dirty="0">
              <a:latin typeface="Arial" pitchFamily="34" charset="0"/>
              <a:cs typeface="Arial" pitchFamily="34" charset="0"/>
            </a:endParaRPr>
          </a:p>
        </p:txBody>
      </p:sp>
      <p:sp>
        <p:nvSpPr>
          <p:cNvPr id="4" name="TextBox 3"/>
          <p:cNvSpPr txBox="1"/>
          <p:nvPr/>
        </p:nvSpPr>
        <p:spPr>
          <a:xfrm>
            <a:off x="533400" y="1981200"/>
            <a:ext cx="7696200" cy="6432530"/>
          </a:xfrm>
          <a:prstGeom prst="rect">
            <a:avLst/>
          </a:prstGeom>
          <a:noFill/>
        </p:spPr>
        <p:txBody>
          <a:bodyPr wrap="square" rtlCol="0">
            <a:spAutoFit/>
          </a:bodyPr>
          <a:lstStyle/>
          <a:p>
            <a:pPr>
              <a:spcAft>
                <a:spcPts val="1200"/>
              </a:spcAft>
            </a:pPr>
            <a:r>
              <a:rPr lang="en-US" sz="2400" dirty="0">
                <a:latin typeface="Bangle" panose="00000400000000000000" pitchFamily="2" charset="0"/>
              </a:rPr>
              <a:t>Trump’s accomplishments as President</a:t>
            </a:r>
            <a:r>
              <a:rPr lang="en-US" sz="2400" dirty="0" smtClean="0">
                <a:latin typeface="Bangle" panose="00000400000000000000" pitchFamily="2" charset="0"/>
              </a:rPr>
              <a:t>.</a:t>
            </a:r>
          </a:p>
          <a:p>
            <a:pPr>
              <a:spcAft>
                <a:spcPts val="1200"/>
              </a:spcAft>
              <a:buFont typeface="Wingdings" pitchFamily="2" charset="2"/>
              <a:buChar char="Ø"/>
            </a:pPr>
            <a:r>
              <a:rPr lang="en-US" sz="2000" dirty="0" smtClean="0">
                <a:latin typeface="Bangle Thin" panose="00000400000000000000" pitchFamily="2" charset="0"/>
              </a:rPr>
              <a:t>As </a:t>
            </a:r>
            <a:r>
              <a:rPr lang="en-US" sz="2000" dirty="0">
                <a:latin typeface="Bangle Thin" panose="00000400000000000000" pitchFamily="2" charset="0"/>
              </a:rPr>
              <a:t>of September 30, 2019, the United States Senate has confirmed 152 Article III judges, including 2 Associate Justices of the Supreme Court of the United States, 43 judges for the United States Courts of Appeals, 105 judges for the United States District Courts, and 2 judges for the United States Court of International </a:t>
            </a:r>
            <a:r>
              <a:rPr lang="en-US" sz="2000" dirty="0" smtClean="0">
                <a:latin typeface="Bangle Thin" panose="00000400000000000000" pitchFamily="2" charset="0"/>
              </a:rPr>
              <a:t>Trade.</a:t>
            </a:r>
          </a:p>
          <a:p>
            <a:pPr indent="-342900">
              <a:spcAft>
                <a:spcPts val="1200"/>
              </a:spcAft>
              <a:buFont typeface="Wingdings" pitchFamily="2" charset="2"/>
              <a:buChar char="Ø"/>
            </a:pPr>
            <a:r>
              <a:rPr lang="en-US" sz="2000" spc="-50" dirty="0">
                <a:latin typeface="Bangle Thin" panose="00000400000000000000" pitchFamily="2" charset="0"/>
              </a:rPr>
              <a:t>He is following through on his promise to build a wall on our southern border. Approximately 450 miles of new border wall  will be </a:t>
            </a:r>
            <a:r>
              <a:rPr lang="en-US" sz="2000" spc="-50" dirty="0" smtClean="0">
                <a:latin typeface="Bangle Thin" panose="00000400000000000000" pitchFamily="2" charset="0"/>
              </a:rPr>
              <a:t>built </a:t>
            </a:r>
            <a:r>
              <a:rPr lang="en-US" sz="2000" spc="-50" dirty="0">
                <a:latin typeface="Bangle Thin" panose="00000400000000000000" pitchFamily="2" charset="0"/>
              </a:rPr>
              <a:t>by </a:t>
            </a:r>
            <a:r>
              <a:rPr lang="en-US" sz="2000" spc="-50" dirty="0" smtClean="0">
                <a:latin typeface="Bangle Thin" panose="00000400000000000000" pitchFamily="2" charset="0"/>
              </a:rPr>
              <a:t>the end </a:t>
            </a:r>
            <a:r>
              <a:rPr lang="en-US" sz="2000" spc="-50" dirty="0">
                <a:latin typeface="Bangle Thin" panose="00000400000000000000" pitchFamily="2" charset="0"/>
              </a:rPr>
              <a:t>of </a:t>
            </a:r>
            <a:r>
              <a:rPr lang="en-US" sz="2000" spc="-50" dirty="0" smtClean="0">
                <a:latin typeface="Bangle Thin" panose="00000400000000000000" pitchFamily="2" charset="0"/>
              </a:rPr>
              <a:t>2020.</a:t>
            </a:r>
          </a:p>
          <a:p>
            <a:pPr indent="-342900">
              <a:spcAft>
                <a:spcPts val="1200"/>
              </a:spcAft>
              <a:buFont typeface="Wingdings" pitchFamily="2" charset="2"/>
              <a:buChar char="Ø"/>
            </a:pPr>
            <a:r>
              <a:rPr lang="en-US" sz="2000" dirty="0" smtClean="0">
                <a:latin typeface="Bangle Thin" panose="00000400000000000000" pitchFamily="2" charset="0"/>
              </a:rPr>
              <a:t>FDA is approving more </a:t>
            </a:r>
            <a:r>
              <a:rPr lang="en-US" sz="2000" dirty="0">
                <a:latin typeface="Bangle Thin" panose="00000400000000000000" pitchFamily="2" charset="0"/>
              </a:rPr>
              <a:t>affordable generic drugs than ever before in </a:t>
            </a:r>
            <a:r>
              <a:rPr lang="en-US" sz="2000" dirty="0" smtClean="0">
                <a:latin typeface="Bangle Thin" panose="00000400000000000000" pitchFamily="2" charset="0"/>
              </a:rPr>
              <a:t>history and many </a:t>
            </a:r>
            <a:r>
              <a:rPr lang="en-US" sz="2000" dirty="0">
                <a:latin typeface="Bangle Thin" panose="00000400000000000000" pitchFamily="2" charset="0"/>
              </a:rPr>
              <a:t>drug companies are freezing or reversing planned price </a:t>
            </a:r>
            <a:r>
              <a:rPr lang="en-US" sz="2000" dirty="0" smtClean="0">
                <a:latin typeface="Bangle Thin" panose="00000400000000000000" pitchFamily="2" charset="0"/>
              </a:rPr>
              <a:t>increases.</a:t>
            </a:r>
          </a:p>
          <a:p>
            <a:pPr indent="-342900">
              <a:spcAft>
                <a:spcPts val="1200"/>
              </a:spcAft>
              <a:buFont typeface="Wingdings" pitchFamily="2" charset="2"/>
              <a:buChar char="Ø"/>
            </a:pPr>
            <a:r>
              <a:rPr lang="en-US" sz="2000" dirty="0" smtClean="0">
                <a:latin typeface="Bangle Thin" panose="00000400000000000000" pitchFamily="2" charset="0"/>
              </a:rPr>
              <a:t>Reformed </a:t>
            </a:r>
            <a:r>
              <a:rPr lang="en-US" sz="2000" dirty="0">
                <a:latin typeface="Bangle Thin" panose="00000400000000000000" pitchFamily="2" charset="0"/>
              </a:rPr>
              <a:t>the Medicare program to </a:t>
            </a:r>
            <a:r>
              <a:rPr lang="en-US" sz="2000" dirty="0" smtClean="0">
                <a:latin typeface="Bangle Thin" panose="00000400000000000000" pitchFamily="2" charset="0"/>
              </a:rPr>
              <a:t>stop </a:t>
            </a:r>
            <a:r>
              <a:rPr lang="en-US" sz="2000" dirty="0">
                <a:latin typeface="Bangle Thin" panose="00000400000000000000" pitchFamily="2" charset="0"/>
              </a:rPr>
              <a:t>overcharging low-income seniors on their drugs—saving seniors hundreds of millions of dollars this year </a:t>
            </a:r>
            <a:r>
              <a:rPr lang="en-US" sz="2000" dirty="0" smtClean="0">
                <a:latin typeface="Bangle Thin" panose="00000400000000000000" pitchFamily="2" charset="0"/>
              </a:rPr>
              <a:t>alone.</a:t>
            </a:r>
          </a:p>
          <a:p>
            <a:pPr indent="-342900">
              <a:spcAft>
                <a:spcPts val="1200"/>
              </a:spcAft>
              <a:buFont typeface="Wingdings" pitchFamily="2" charset="2"/>
              <a:buChar char="Ø"/>
            </a:pPr>
            <a:r>
              <a:rPr lang="en-US" sz="2000" dirty="0" smtClean="0">
                <a:latin typeface="Bangle Thin" panose="00000400000000000000" pitchFamily="2" charset="0"/>
              </a:rPr>
              <a:t>Signed </a:t>
            </a:r>
            <a:r>
              <a:rPr lang="en-US" sz="2000" dirty="0">
                <a:latin typeface="Bangle Thin" panose="00000400000000000000" pitchFamily="2" charset="0"/>
              </a:rPr>
              <a:t>Right-To-Try legislation.</a:t>
            </a:r>
          </a:p>
          <a:p>
            <a:pPr indent="-342900">
              <a:spcAft>
                <a:spcPts val="1200"/>
              </a:spcAft>
              <a:buFont typeface="Wingdings" pitchFamily="2" charset="2"/>
              <a:buChar char="Ø"/>
            </a:pPr>
            <a:endParaRPr lang="en-US" sz="2000" spc="-50" dirty="0" smtClean="0">
              <a:latin typeface="Bangle Thin" panose="00000400000000000000" pitchFamily="2" charset="0"/>
            </a:endParaRPr>
          </a:p>
          <a:p>
            <a:pPr indent="-342900">
              <a:spcAft>
                <a:spcPts val="1200"/>
              </a:spcAft>
              <a:buFont typeface="Wingdings" pitchFamily="2" charset="2"/>
              <a:buChar char="Ø"/>
            </a:pPr>
            <a:endParaRPr lang="en-US" sz="2000" spc="-50" dirty="0">
              <a:latin typeface="Bangle Thin" panose="00000400000000000000" pitchFamily="2" charset="0"/>
            </a:endParaRPr>
          </a:p>
          <a:p>
            <a:r>
              <a:rPr lang="en-US" sz="2400" dirty="0"/>
              <a:t/>
            </a:r>
            <a:br>
              <a:rPr lang="en-US" sz="2400" dirty="0"/>
            </a:br>
            <a:endParaRPr lang="en-US" sz="2400" dirty="0" smtClean="0">
              <a:latin typeface="Gabriola" pitchFamily="82" charset="0"/>
            </a:endParaRPr>
          </a:p>
        </p:txBody>
      </p:sp>
      <p:sp>
        <p:nvSpPr>
          <p:cNvPr id="5"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Has Trump</a:t>
            </a:r>
            <a:r>
              <a:rPr lang="en-US" sz="4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ea typeface="+mj-ea"/>
                <a:cs typeface="+mj-cs"/>
              </a:rPr>
              <a:t> Accomplished</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Tree>
    <p:extLst>
      <p:ext uri="{BB962C8B-B14F-4D97-AF65-F5344CB8AC3E}">
        <p14:creationId xmlns:p14="http://schemas.microsoft.com/office/powerpoint/2010/main" val="799586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4121"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lgerian" pitchFamily="82" charset="0"/>
                <a:ea typeface="+mj-ea"/>
                <a:cs typeface="+mj-cs"/>
              </a:rPr>
              <a:t>In Defense of President Trump</a:t>
            </a:r>
            <a:endParaRPr kumimoji="0" lang="en-US" sz="4000" b="0" i="0" u="none" strike="noStrike" kern="1200" cap="none" spc="0" normalizeH="0" baseline="0" noProof="0" dirty="0">
              <a:ln>
                <a:noFill/>
              </a:ln>
              <a:solidFill>
                <a:schemeClr val="bg1"/>
              </a:solidFill>
              <a:effectLst/>
              <a:uLnTx/>
              <a:uFillTx/>
              <a:latin typeface="Algerian" pitchFamily="82" charset="0"/>
              <a:ea typeface="+mj-ea"/>
              <a:cs typeface="+mj-cs"/>
            </a:endParaRPr>
          </a:p>
        </p:txBody>
      </p:sp>
      <p:sp>
        <p:nvSpPr>
          <p:cNvPr id="10" name="TextBox 9"/>
          <p:cNvSpPr txBox="1"/>
          <p:nvPr/>
        </p:nvSpPr>
        <p:spPr>
          <a:xfrm>
            <a:off x="533400" y="1143000"/>
            <a:ext cx="7848600" cy="646331"/>
          </a:xfrm>
          <a:prstGeom prst="rect">
            <a:avLst/>
          </a:prstGeom>
          <a:noFill/>
        </p:spPr>
        <p:txBody>
          <a:bodyPr wrap="square" rtlCol="0">
            <a:spAutoFit/>
          </a:bodyPr>
          <a:lstStyle/>
          <a:p>
            <a:r>
              <a:rPr lang="en-US" sz="3600" dirty="0" smtClean="0">
                <a:latin typeface="Arial" pitchFamily="34" charset="0"/>
                <a:cs typeface="Arial" pitchFamily="34" charset="0"/>
              </a:rPr>
              <a:t>There’s a Tradition in Our Country</a:t>
            </a:r>
            <a:endParaRPr lang="en-US" sz="3600" dirty="0">
              <a:latin typeface="Arial" pitchFamily="34" charset="0"/>
              <a:cs typeface="Arial" pitchFamily="34" charset="0"/>
            </a:endParaRPr>
          </a:p>
        </p:txBody>
      </p:sp>
      <p:sp>
        <p:nvSpPr>
          <p:cNvPr id="6" name="Rectangle 5"/>
          <p:cNvSpPr/>
          <p:nvPr/>
        </p:nvSpPr>
        <p:spPr>
          <a:xfrm>
            <a:off x="572310" y="1828800"/>
            <a:ext cx="7962090" cy="3970318"/>
          </a:xfrm>
          <a:prstGeom prst="rect">
            <a:avLst/>
          </a:prstGeom>
        </p:spPr>
        <p:txBody>
          <a:bodyPr wrap="square">
            <a:spAutoFit/>
          </a:bodyPr>
          <a:lstStyle/>
          <a:p>
            <a:pPr fontAlgn="base">
              <a:spcAft>
                <a:spcPts val="1200"/>
              </a:spcAft>
            </a:pPr>
            <a:r>
              <a:rPr lang="en-US" dirty="0" smtClean="0">
                <a:latin typeface="Bangle" panose="00000400000000000000" pitchFamily="2" charset="0"/>
              </a:rPr>
              <a:t>Before I make a case for the “Silent Coup” I want to remind you of an instance that occurred during the final presidential debate (2016) hosted by Chris  Wallace of Fox News.  Trump was concerned that the election was being rigged against him so,  </a:t>
            </a:r>
          </a:p>
          <a:p>
            <a:pPr fontAlgn="base">
              <a:spcAft>
                <a:spcPts val="1200"/>
              </a:spcAft>
            </a:pPr>
            <a:r>
              <a:rPr lang="en-US" sz="2000" dirty="0" smtClean="0">
                <a:latin typeface="Bangle Thin" panose="00000400000000000000" pitchFamily="2" charset="0"/>
              </a:rPr>
              <a:t>Wallace asked, </a:t>
            </a:r>
            <a:r>
              <a:rPr lang="en-US" sz="2000" i="1" dirty="0" smtClean="0">
                <a:latin typeface="Bangle Thin" panose="00000400000000000000" pitchFamily="2" charset="0"/>
              </a:rPr>
              <a:t>“Will you absolutely accept the results of this election?”</a:t>
            </a:r>
          </a:p>
          <a:p>
            <a:pPr fontAlgn="base">
              <a:spcAft>
                <a:spcPts val="1200"/>
              </a:spcAft>
            </a:pPr>
            <a:r>
              <a:rPr lang="en-US" sz="2000" dirty="0" smtClean="0">
                <a:latin typeface="Bangle Thin" panose="00000400000000000000" pitchFamily="2" charset="0"/>
              </a:rPr>
              <a:t>Trump responded, </a:t>
            </a:r>
            <a:r>
              <a:rPr lang="en-US" sz="2000" i="1" dirty="0" smtClean="0">
                <a:latin typeface="Bangle Thin" panose="00000400000000000000" pitchFamily="2" charset="0"/>
              </a:rPr>
              <a:t>“We will look at it at the time. I’m not looking at anything now, I will look at it at the time." </a:t>
            </a:r>
          </a:p>
          <a:p>
            <a:pPr fontAlgn="base">
              <a:spcAft>
                <a:spcPts val="1200"/>
              </a:spcAft>
            </a:pPr>
            <a:r>
              <a:rPr lang="en-US" sz="2000" dirty="0" smtClean="0">
                <a:latin typeface="Bangle Thin" panose="00000400000000000000" pitchFamily="2" charset="0"/>
              </a:rPr>
              <a:t>Wallace, very surprised, replied, “</a:t>
            </a:r>
            <a:r>
              <a:rPr lang="en-US" sz="2000" i="1" dirty="0" smtClean="0">
                <a:latin typeface="Bangle Thin" panose="00000400000000000000" pitchFamily="2" charset="0"/>
              </a:rPr>
              <a:t>There is a tradition  in our country … the peaceful transition of power … that the loser concedes to the winner … are you saying you're not prepared to commit to that principle? </a:t>
            </a:r>
          </a:p>
          <a:p>
            <a:pPr fontAlgn="base">
              <a:spcAft>
                <a:spcPts val="1200"/>
              </a:spcAft>
            </a:pPr>
            <a:r>
              <a:rPr lang="en-US" sz="2000" dirty="0" smtClean="0">
                <a:latin typeface="Bangle Thin" panose="00000400000000000000" pitchFamily="2" charset="0"/>
              </a:rPr>
              <a:t>Trump replied,  "</a:t>
            </a:r>
            <a:r>
              <a:rPr lang="en-US" sz="2000" i="1" dirty="0" smtClean="0">
                <a:latin typeface="Bangle Thin" panose="00000400000000000000" pitchFamily="2" charset="0"/>
              </a:rPr>
              <a:t>I will keep you in suspense.“ </a:t>
            </a:r>
          </a:p>
        </p:txBody>
      </p:sp>
      <p:sp>
        <p:nvSpPr>
          <p:cNvPr id="5"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The Silent Coup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295400"/>
            <a:ext cx="2678328" cy="2642617"/>
          </a:xfrm>
          <a:prstGeom prst="rect">
            <a:avLst/>
          </a:prstGeom>
        </p:spPr>
      </p:pic>
      <p:sp>
        <p:nvSpPr>
          <p:cNvPr id="6" name="Rectangle 5"/>
          <p:cNvSpPr/>
          <p:nvPr/>
        </p:nvSpPr>
        <p:spPr>
          <a:xfrm>
            <a:off x="3505200" y="1143000"/>
            <a:ext cx="5201055" cy="2708434"/>
          </a:xfrm>
          <a:prstGeom prst="rect">
            <a:avLst/>
          </a:prstGeom>
        </p:spPr>
        <p:txBody>
          <a:bodyPr wrap="square">
            <a:spAutoFit/>
          </a:bodyPr>
          <a:lstStyle/>
          <a:p>
            <a:pPr fontAlgn="base">
              <a:spcAft>
                <a:spcPts val="1200"/>
              </a:spcAft>
            </a:pPr>
            <a:r>
              <a:rPr lang="en-US" sz="2000" dirty="0">
                <a:latin typeface="Bangle Thin" panose="00000400000000000000" pitchFamily="2" charset="0"/>
              </a:rPr>
              <a:t>Wallace did not ask Hillary the same question. However, she chose to </a:t>
            </a:r>
            <a:r>
              <a:rPr lang="en-US" sz="2000" dirty="0" smtClean="0">
                <a:latin typeface="Bangle Thin" panose="00000400000000000000" pitchFamily="2" charset="0"/>
              </a:rPr>
              <a:t>respond, </a:t>
            </a:r>
          </a:p>
          <a:p>
            <a:pPr fontAlgn="base">
              <a:spcAft>
                <a:spcPts val="1200"/>
              </a:spcAft>
            </a:pPr>
            <a:r>
              <a:rPr lang="en-US" sz="2000" dirty="0" smtClean="0">
                <a:latin typeface="Bangle Thin" panose="00000400000000000000" pitchFamily="2" charset="0"/>
              </a:rPr>
              <a:t>"</a:t>
            </a:r>
            <a:r>
              <a:rPr lang="en-US" sz="2000" i="1" spc="-50" dirty="0">
                <a:latin typeface="Bangle Thin" panose="00000400000000000000" pitchFamily="2" charset="0"/>
              </a:rPr>
              <a:t>Well, Chris, let me respond to that. Because that’s horrifying. … That is not the way our democracy works. We’ve been around for 240 years, we’ve had free and fair elections, we’ve accepted the outcomes when we may not have liked them, and that is what must be expected of anyone standing on a debate stage in a general election</a:t>
            </a:r>
            <a:r>
              <a:rPr lang="en-US" sz="2000" i="1" spc="-50" dirty="0" smtClean="0">
                <a:latin typeface="Bangle Thin" panose="00000400000000000000" pitchFamily="2" charset="0"/>
              </a:rPr>
              <a:t>.”</a:t>
            </a:r>
            <a:endParaRPr lang="en-US" sz="2000" i="1" dirty="0">
              <a:latin typeface="Bangle Thin" panose="00000400000000000000" pitchFamily="2" charset="0"/>
            </a:endParaRPr>
          </a:p>
        </p:txBody>
      </p:sp>
      <p:sp>
        <p:nvSpPr>
          <p:cNvPr id="8"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The Silent Coup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2" name="Rectangle 1"/>
          <p:cNvSpPr/>
          <p:nvPr/>
        </p:nvSpPr>
        <p:spPr>
          <a:xfrm>
            <a:off x="616974" y="4114800"/>
            <a:ext cx="7910051" cy="2616101"/>
          </a:xfrm>
          <a:prstGeom prst="rect">
            <a:avLst/>
          </a:prstGeom>
        </p:spPr>
        <p:txBody>
          <a:bodyPr wrap="square">
            <a:spAutoFit/>
          </a:bodyPr>
          <a:lstStyle/>
          <a:p>
            <a:pPr fontAlgn="base">
              <a:spcAft>
                <a:spcPts val="1200"/>
              </a:spcAft>
            </a:pPr>
            <a:r>
              <a:rPr lang="en-US" dirty="0">
                <a:latin typeface="Bangle Thin" panose="00000400000000000000" pitchFamily="2" charset="0"/>
              </a:rPr>
              <a:t>Nixon accepted the results of the election between him and JFK when there was strong evidence of wrong doing. </a:t>
            </a:r>
            <a:r>
              <a:rPr lang="en-US" dirty="0" smtClean="0">
                <a:latin typeface="Bangle Thin" panose="00000400000000000000" pitchFamily="2" charset="0"/>
              </a:rPr>
              <a:t>However</a:t>
            </a:r>
            <a:r>
              <a:rPr lang="en-US" dirty="0">
                <a:latin typeface="Bangle Thin" panose="00000400000000000000" pitchFamily="2" charset="0"/>
              </a:rPr>
              <a:t>, neither Kerry nor Gore accepted </a:t>
            </a:r>
            <a:r>
              <a:rPr lang="en-US" dirty="0" smtClean="0">
                <a:latin typeface="Bangle Thin" panose="00000400000000000000" pitchFamily="2" charset="0"/>
              </a:rPr>
              <a:t>their </a:t>
            </a:r>
            <a:r>
              <a:rPr lang="en-US" dirty="0">
                <a:latin typeface="Bangle Thin" panose="00000400000000000000" pitchFamily="2" charset="0"/>
              </a:rPr>
              <a:t>losses to Bush, even though there was no evidence of foul play. </a:t>
            </a:r>
          </a:p>
          <a:p>
            <a:pPr fontAlgn="base">
              <a:spcAft>
                <a:spcPts val="1200"/>
              </a:spcAft>
            </a:pPr>
            <a:r>
              <a:rPr lang="en-US" dirty="0">
                <a:latin typeface="Bangle Thin" panose="00000400000000000000" pitchFamily="2" charset="0"/>
              </a:rPr>
              <a:t>While you would expect Hillary to ignore that fact, it is somewhat surprising that Wallace ignores it. It is this type of behavior that makes </a:t>
            </a:r>
            <a:r>
              <a:rPr lang="en-US" dirty="0" smtClean="0">
                <a:latin typeface="Bangle Thin" panose="00000400000000000000" pitchFamily="2" charset="0"/>
              </a:rPr>
              <a:t>Wallace look like a </a:t>
            </a:r>
            <a:r>
              <a:rPr lang="en-US" dirty="0">
                <a:latin typeface="Bangle Thin" panose="00000400000000000000" pitchFamily="2" charset="0"/>
              </a:rPr>
              <a:t>full-paid member of the Washington establishment.</a:t>
            </a:r>
          </a:p>
          <a:p>
            <a:pPr fontAlgn="base">
              <a:spcAft>
                <a:spcPts val="1200"/>
              </a:spcAft>
            </a:pPr>
            <a:r>
              <a:rPr lang="en-US" dirty="0">
                <a:latin typeface="Bangle Thin" panose="00000400000000000000" pitchFamily="2" charset="0"/>
              </a:rPr>
              <a:t>The attempt to remove Trump from office by “impeachment” is the Democrats most recent, and most atrocious, instance of ignoring “tradition in our country.”</a:t>
            </a:r>
          </a:p>
        </p:txBody>
      </p:sp>
      <p:sp>
        <p:nvSpPr>
          <p:cNvPr id="7" name="TextBox 6"/>
          <p:cNvSpPr txBox="1"/>
          <p:nvPr/>
        </p:nvSpPr>
        <p:spPr>
          <a:xfrm>
            <a:off x="152400" y="6478836"/>
            <a:ext cx="415498" cy="369332"/>
          </a:xfrm>
          <a:prstGeom prst="rect">
            <a:avLst/>
          </a:prstGeom>
          <a:noFill/>
        </p:spPr>
        <p:txBody>
          <a:bodyPr wrap="none" rtlCol="0">
            <a:spAutoFit/>
          </a:bodyPr>
          <a:lstStyle/>
          <a:p>
            <a:r>
              <a:rPr lang="en-US" dirty="0" smtClean="0"/>
              <a:t>31</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4121"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lgerian" pitchFamily="82" charset="0"/>
                <a:ea typeface="+mj-ea"/>
                <a:cs typeface="+mj-cs"/>
              </a:rPr>
              <a:t>In Defense of President Trump</a:t>
            </a:r>
            <a:endParaRPr kumimoji="0" lang="en-US" sz="4000" b="0" i="0" u="none" strike="noStrike" kern="1200" cap="none" spc="0" normalizeH="0" baseline="0" noProof="0" dirty="0">
              <a:ln>
                <a:noFill/>
              </a:ln>
              <a:solidFill>
                <a:schemeClr val="bg1"/>
              </a:solidFill>
              <a:effectLst/>
              <a:uLnTx/>
              <a:uFillTx/>
              <a:latin typeface="Algerian" pitchFamily="82" charset="0"/>
              <a:ea typeface="+mj-ea"/>
              <a:cs typeface="+mj-cs"/>
            </a:endParaRPr>
          </a:p>
        </p:txBody>
      </p:sp>
      <p:sp>
        <p:nvSpPr>
          <p:cNvPr id="6" name="Rectangle 5"/>
          <p:cNvSpPr/>
          <p:nvPr/>
        </p:nvSpPr>
        <p:spPr>
          <a:xfrm>
            <a:off x="523672" y="1219200"/>
            <a:ext cx="8096655" cy="4555093"/>
          </a:xfrm>
          <a:prstGeom prst="rect">
            <a:avLst/>
          </a:prstGeom>
        </p:spPr>
        <p:txBody>
          <a:bodyPr wrap="square">
            <a:spAutoFit/>
          </a:bodyPr>
          <a:lstStyle/>
          <a:p>
            <a:pPr fontAlgn="base"/>
            <a:r>
              <a:rPr lang="en-US" sz="2000" dirty="0" smtClean="0">
                <a:latin typeface="Bangle" panose="00000400000000000000" pitchFamily="2" charset="0"/>
              </a:rPr>
              <a:t>So, what is the definition of a Coup?</a:t>
            </a:r>
          </a:p>
          <a:p>
            <a:pPr fontAlgn="base"/>
            <a:endParaRPr lang="en-US" sz="2000" dirty="0" smtClean="0">
              <a:latin typeface="Bangle Thin" panose="00000400000000000000" pitchFamily="2" charset="0"/>
            </a:endParaRPr>
          </a:p>
          <a:p>
            <a:r>
              <a:rPr lang="en-US" sz="2000" b="1" dirty="0" smtClean="0">
                <a:latin typeface="Bangle Thin" panose="00000400000000000000" pitchFamily="2" charset="0"/>
              </a:rPr>
              <a:t>A</a:t>
            </a:r>
            <a:r>
              <a:rPr lang="en-US" sz="2000" dirty="0" smtClean="0">
                <a:latin typeface="Bangle Thin" panose="00000400000000000000" pitchFamily="2" charset="0"/>
              </a:rPr>
              <a:t> sudden attempt by a small group of people to take over the government usually (but not always) through violence. The dictionary lists two main types, I will add a third.</a:t>
            </a:r>
          </a:p>
          <a:p>
            <a:endParaRPr lang="en-US" sz="2000" dirty="0" smtClean="0">
              <a:latin typeface="Bangle Thin" panose="00000400000000000000" pitchFamily="2" charset="0"/>
            </a:endParaRPr>
          </a:p>
          <a:p>
            <a:pPr>
              <a:buFont typeface="Arial" pitchFamily="34" charset="0"/>
              <a:buChar char="•"/>
            </a:pPr>
            <a:r>
              <a:rPr lang="en-US" sz="2000" dirty="0" smtClean="0">
                <a:latin typeface="Bangle Thin" panose="00000400000000000000" pitchFamily="2" charset="0"/>
              </a:rPr>
              <a:t> a military </a:t>
            </a:r>
            <a:r>
              <a:rPr lang="en-US" sz="2000" i="1" dirty="0" smtClean="0">
                <a:latin typeface="Bangle Thin" panose="00000400000000000000" pitchFamily="2" charset="0"/>
              </a:rPr>
              <a:t>coup d'état</a:t>
            </a:r>
            <a:endParaRPr lang="en-US" sz="2000" dirty="0" smtClean="0">
              <a:latin typeface="Bangle Thin" panose="00000400000000000000" pitchFamily="2" charset="0"/>
            </a:endParaRPr>
          </a:p>
          <a:p>
            <a:pPr>
              <a:buFont typeface="Arial" pitchFamily="34" charset="0"/>
              <a:buChar char="•"/>
            </a:pPr>
            <a:r>
              <a:rPr lang="en-US" sz="2000" dirty="0" smtClean="0">
                <a:latin typeface="Bangle Thin" panose="00000400000000000000" pitchFamily="2" charset="0"/>
              </a:rPr>
              <a:t> a bloody </a:t>
            </a:r>
            <a:r>
              <a:rPr lang="en-US" sz="2000" i="1" dirty="0" smtClean="0">
                <a:latin typeface="Bangle Thin" panose="00000400000000000000" pitchFamily="2" charset="0"/>
              </a:rPr>
              <a:t>coup d'état</a:t>
            </a:r>
          </a:p>
          <a:p>
            <a:pPr>
              <a:buFont typeface="Arial" pitchFamily="34" charset="0"/>
              <a:buChar char="•"/>
            </a:pPr>
            <a:r>
              <a:rPr lang="en-US" sz="2000" i="1" dirty="0" smtClean="0">
                <a:latin typeface="Bangle Thin" panose="00000400000000000000" pitchFamily="2" charset="0"/>
              </a:rPr>
              <a:t> a silent coup d'état</a:t>
            </a:r>
          </a:p>
          <a:p>
            <a:pPr>
              <a:buFont typeface="Arial" pitchFamily="34" charset="0"/>
              <a:buChar char="•"/>
            </a:pPr>
            <a:endParaRPr lang="en-US" sz="2000" i="1" dirty="0" smtClean="0">
              <a:latin typeface="Bangle Thin" panose="00000400000000000000" pitchFamily="2" charset="0"/>
            </a:endParaRPr>
          </a:p>
          <a:p>
            <a:pPr>
              <a:spcAft>
                <a:spcPts val="1200"/>
              </a:spcAft>
            </a:pPr>
            <a:r>
              <a:rPr lang="en-US" sz="2000" dirty="0" smtClean="0">
                <a:latin typeface="Bangle Thin" panose="00000400000000000000" pitchFamily="2" charset="0"/>
              </a:rPr>
              <a:t>The definition states that a coup is an attempt by a “small group of people.” </a:t>
            </a:r>
            <a:r>
              <a:rPr lang="en-US" sz="2000" dirty="0">
                <a:latin typeface="Bangle Thin" panose="00000400000000000000" pitchFamily="2" charset="0"/>
              </a:rPr>
              <a:t>T</a:t>
            </a:r>
            <a:r>
              <a:rPr lang="en-US" sz="2000" dirty="0" smtClean="0">
                <a:latin typeface="Bangle Thin" panose="00000400000000000000" pitchFamily="2" charset="0"/>
              </a:rPr>
              <a:t>his “silent coup,” is anything but a “small group” attempting to take over the government. </a:t>
            </a:r>
          </a:p>
          <a:p>
            <a:r>
              <a:rPr lang="en-US" sz="2000" dirty="0" smtClean="0">
                <a:latin typeface="Bangle Thin" panose="00000400000000000000" pitchFamily="2" charset="0"/>
              </a:rPr>
              <a:t>In fact, those involved include the Washington establishment, the Democratic Party, and the mainstream media.. With the full support of a majority of Hollywood and ignorant liberals (probably close to 25 percent of the population).</a:t>
            </a:r>
            <a:endParaRPr lang="en-US" sz="2000" dirty="0">
              <a:latin typeface="Bangle Thin" panose="00000400000000000000" pitchFamily="2" charset="0"/>
            </a:endParaRPr>
          </a:p>
        </p:txBody>
      </p:sp>
      <p:sp>
        <p:nvSpPr>
          <p:cNvPr id="5"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The Silent Coup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381000"/>
            <a:ext cx="5442283" cy="769441"/>
          </a:xfrm>
          <a:prstGeom prst="rect">
            <a:avLst/>
          </a:prstGeom>
          <a:noFill/>
        </p:spPr>
        <p:txBody>
          <a:bodyPr wrap="square" rtlCol="0">
            <a:spAutoFit/>
          </a:bodyPr>
          <a:lstStyle/>
          <a:p>
            <a:pPr algn="ctr"/>
            <a:r>
              <a:rPr 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itchFamily="66" charset="0"/>
              </a:rPr>
              <a:t>A Bit About Myself </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itchFamily="66" charset="0"/>
            </a:endParaRPr>
          </a:p>
        </p:txBody>
      </p:sp>
      <p:pic>
        <p:nvPicPr>
          <p:cNvPr id="5" name="Picture 4" descr="BradFregger.png"/>
          <p:cNvPicPr>
            <a:picLocks noChangeAspect="1"/>
          </p:cNvPicPr>
          <p:nvPr/>
        </p:nvPicPr>
        <p:blipFill>
          <a:blip r:embed="rId2" cstate="print"/>
          <a:stretch>
            <a:fillRect/>
          </a:stretch>
        </p:blipFill>
        <p:spPr>
          <a:xfrm>
            <a:off x="6144762" y="3145528"/>
            <a:ext cx="2999238" cy="3712472"/>
          </a:xfrm>
          <a:prstGeom prst="rect">
            <a:avLst/>
          </a:prstGeom>
        </p:spPr>
      </p:pic>
      <p:sp>
        <p:nvSpPr>
          <p:cNvPr id="7" name="TextBox 6"/>
          <p:cNvSpPr txBox="1"/>
          <p:nvPr/>
        </p:nvSpPr>
        <p:spPr>
          <a:xfrm>
            <a:off x="304800" y="1219200"/>
            <a:ext cx="8458200" cy="5001369"/>
          </a:xfrm>
          <a:prstGeom prst="rect">
            <a:avLst/>
          </a:prstGeom>
          <a:noFill/>
        </p:spPr>
        <p:txBody>
          <a:bodyPr wrap="square" rtlCol="0">
            <a:spAutoFit/>
          </a:bodyPr>
          <a:lstStyle/>
          <a:p>
            <a:pPr>
              <a:lnSpc>
                <a:spcPct val="75000"/>
              </a:lnSpc>
              <a:spcAft>
                <a:spcPts val="1200"/>
              </a:spcAft>
            </a:pPr>
            <a:r>
              <a:rPr lang="en-US" sz="2000" dirty="0" smtClean="0">
                <a:latin typeface="Bangle Thin" panose="00000400000000000000" pitchFamily="2" charset="0"/>
                <a:cs typeface="Arial" pitchFamily="34" charset="0"/>
              </a:rPr>
              <a:t>I’ve  had seven careers in retailing, consumer software, publishing, and education. I’ve been an international speaker on leadership and negotiation.</a:t>
            </a:r>
          </a:p>
          <a:p>
            <a:pPr>
              <a:lnSpc>
                <a:spcPct val="75000"/>
              </a:lnSpc>
              <a:spcAft>
                <a:spcPts val="1200"/>
              </a:spcAft>
            </a:pPr>
            <a:r>
              <a:rPr lang="en-US" sz="2000" dirty="0" smtClean="0">
                <a:latin typeface="Bangle Thin" panose="00000400000000000000" pitchFamily="2" charset="0"/>
                <a:cs typeface="Arial" pitchFamily="34" charset="0"/>
              </a:rPr>
              <a:t>My “family” includes, Caucasians, Blacks, American Indians, Christians, Jews, Hindus, Muslims, Gays, Transgenders, Democrats, Republicans, Conservatives, Liberals, Pro-life, Pro-Choice, Warmists, and Climate Realists. </a:t>
            </a:r>
            <a:r>
              <a:rPr lang="en-US" sz="2000" dirty="0">
                <a:latin typeface="Bangle Thin" panose="00000400000000000000" pitchFamily="2" charset="0"/>
                <a:cs typeface="Arial" pitchFamily="34" charset="0"/>
              </a:rPr>
              <a:t>I’ve been a lifelong Conservative and </a:t>
            </a:r>
            <a:r>
              <a:rPr lang="en-US" sz="2000" dirty="0" smtClean="0">
                <a:latin typeface="Bangle Thin" panose="00000400000000000000" pitchFamily="2" charset="0"/>
                <a:cs typeface="Arial" pitchFamily="34" charset="0"/>
              </a:rPr>
              <a:t>Climate Realist.</a:t>
            </a:r>
          </a:p>
          <a:p>
            <a:pPr>
              <a:lnSpc>
                <a:spcPct val="75000"/>
              </a:lnSpc>
              <a:spcAft>
                <a:spcPts val="1200"/>
              </a:spcAft>
            </a:pPr>
            <a:r>
              <a:rPr lang="en-US" sz="2000" dirty="0">
                <a:latin typeface="Bangle Thin" panose="00000400000000000000" pitchFamily="2" charset="0"/>
                <a:cs typeface="Arial" pitchFamily="34" charset="0"/>
              </a:rPr>
              <a:t>I have a Master’s degree in Futuristics (Societal </a:t>
            </a:r>
            <a:r>
              <a:rPr lang="en-US" sz="2000" dirty="0" smtClean="0">
                <a:latin typeface="Bangle Thin" panose="00000400000000000000" pitchFamily="2" charset="0"/>
                <a:cs typeface="Arial" pitchFamily="34" charset="0"/>
              </a:rPr>
              <a:t>Futures</a:t>
            </a:r>
            <a:r>
              <a:rPr lang="en-US" sz="2000" dirty="0">
                <a:latin typeface="Bangle Thin" panose="00000400000000000000" pitchFamily="2" charset="0"/>
                <a:cs typeface="Arial" pitchFamily="34" charset="0"/>
              </a:rPr>
              <a:t>) </a:t>
            </a:r>
            <a:r>
              <a:rPr lang="en-US" sz="2000" dirty="0" smtClean="0">
                <a:latin typeface="Bangle Thin" panose="00000400000000000000" pitchFamily="2" charset="0"/>
                <a:cs typeface="Arial" pitchFamily="34" charset="0"/>
              </a:rPr>
              <a:t>from </a:t>
            </a:r>
            <a:r>
              <a:rPr lang="en-US" sz="2000" dirty="0">
                <a:latin typeface="Bangle Thin" panose="00000400000000000000" pitchFamily="2" charset="0"/>
                <a:cs typeface="Arial" pitchFamily="34" charset="0"/>
              </a:rPr>
              <a:t>San Jose State University.</a:t>
            </a:r>
          </a:p>
          <a:p>
            <a:pPr>
              <a:lnSpc>
                <a:spcPct val="75000"/>
              </a:lnSpc>
              <a:spcAft>
                <a:spcPts val="1200"/>
              </a:spcAft>
            </a:pPr>
            <a:r>
              <a:rPr lang="en-US" sz="2000" dirty="0" smtClean="0">
                <a:latin typeface="Bangle Thin" panose="00000400000000000000" pitchFamily="2" charset="0"/>
                <a:cs typeface="Arial" pitchFamily="34" charset="0"/>
              </a:rPr>
              <a:t>I believe that President Trump has been treated very unfairly by a </a:t>
            </a:r>
            <a:br>
              <a:rPr lang="en-US" sz="2000" dirty="0" smtClean="0">
                <a:latin typeface="Bangle Thin" panose="00000400000000000000" pitchFamily="2" charset="0"/>
                <a:cs typeface="Arial" pitchFamily="34" charset="0"/>
              </a:rPr>
            </a:br>
            <a:r>
              <a:rPr lang="en-US" sz="2000" dirty="0" smtClean="0">
                <a:latin typeface="Bangle Thin" panose="00000400000000000000" pitchFamily="2" charset="0"/>
                <a:cs typeface="Arial" pitchFamily="34" charset="0"/>
              </a:rPr>
              <a:t>number of Progressive groups and millions of individuals.</a:t>
            </a:r>
          </a:p>
          <a:p>
            <a:pPr>
              <a:lnSpc>
                <a:spcPct val="75000"/>
              </a:lnSpc>
              <a:spcAft>
                <a:spcPts val="1200"/>
              </a:spcAft>
            </a:pPr>
            <a:r>
              <a:rPr lang="en-US" sz="2000" dirty="0" smtClean="0">
                <a:latin typeface="Bangle Thin" panose="00000400000000000000" pitchFamily="2" charset="0"/>
                <a:cs typeface="Arial" pitchFamily="34" charset="0"/>
              </a:rPr>
              <a:t>I wrote the book, </a:t>
            </a:r>
            <a:r>
              <a:rPr lang="en-US" sz="2000" i="1" dirty="0" smtClean="0">
                <a:latin typeface="Bangle Thin" panose="00000400000000000000" pitchFamily="2" charset="0"/>
                <a:cs typeface="Arial" pitchFamily="34" charset="0"/>
              </a:rPr>
              <a:t>Defending Trump – The Case for Voting </a:t>
            </a:r>
            <a:br>
              <a:rPr lang="en-US" sz="2000" i="1" dirty="0" smtClean="0">
                <a:latin typeface="Bangle Thin" panose="00000400000000000000" pitchFamily="2" charset="0"/>
                <a:cs typeface="Arial" pitchFamily="34" charset="0"/>
              </a:rPr>
            </a:br>
            <a:r>
              <a:rPr lang="en-US" sz="2000" i="1" dirty="0" smtClean="0">
                <a:latin typeface="Bangle Thin" panose="00000400000000000000" pitchFamily="2" charset="0"/>
                <a:cs typeface="Arial" pitchFamily="34" charset="0"/>
              </a:rPr>
              <a:t>Republican</a:t>
            </a:r>
            <a:r>
              <a:rPr lang="en-US" sz="2000" dirty="0" smtClean="0">
                <a:latin typeface="Bangle Thin" panose="00000400000000000000" pitchFamily="2" charset="0"/>
                <a:cs typeface="Arial" pitchFamily="34" charset="0"/>
              </a:rPr>
              <a:t>, to right that wrong.</a:t>
            </a:r>
          </a:p>
          <a:p>
            <a:pPr>
              <a:lnSpc>
                <a:spcPct val="75000"/>
              </a:lnSpc>
              <a:spcAft>
                <a:spcPts val="1200"/>
              </a:spcAft>
            </a:pPr>
            <a:endParaRPr lang="en-US" sz="2000" dirty="0">
              <a:latin typeface="Bangle Thin" panose="00000400000000000000" pitchFamily="2" charset="0"/>
              <a:cs typeface="Arial" pitchFamily="34" charset="0"/>
            </a:endParaRPr>
          </a:p>
          <a:p>
            <a:pPr>
              <a:lnSpc>
                <a:spcPct val="75000"/>
              </a:lnSpc>
              <a:spcAft>
                <a:spcPts val="1200"/>
              </a:spcAft>
            </a:pPr>
            <a:r>
              <a:rPr lang="en-US" sz="2000" dirty="0" smtClean="0">
                <a:solidFill>
                  <a:srgbClr val="FF0000"/>
                </a:solidFill>
                <a:latin typeface="Bangle Thin" panose="00000400000000000000" pitchFamily="2" charset="0"/>
                <a:cs typeface="Arial" pitchFamily="34" charset="0"/>
              </a:rPr>
              <a:t>NOTE: The number on the bottom left corner </a:t>
            </a:r>
            <a:br>
              <a:rPr lang="en-US" sz="2000" dirty="0" smtClean="0">
                <a:solidFill>
                  <a:srgbClr val="FF0000"/>
                </a:solidFill>
                <a:latin typeface="Bangle Thin" panose="00000400000000000000" pitchFamily="2" charset="0"/>
                <a:cs typeface="Arial" pitchFamily="34" charset="0"/>
              </a:rPr>
            </a:br>
            <a:r>
              <a:rPr lang="en-US" sz="2000" dirty="0" smtClean="0">
                <a:solidFill>
                  <a:srgbClr val="FF0000"/>
                </a:solidFill>
                <a:latin typeface="Bangle Thin" panose="00000400000000000000" pitchFamily="2" charset="0"/>
                <a:cs typeface="Arial" pitchFamily="34" charset="0"/>
              </a:rPr>
              <a:t>of the page relates to the image attribution</a:t>
            </a:r>
            <a:br>
              <a:rPr lang="en-US" sz="2000" dirty="0" smtClean="0">
                <a:solidFill>
                  <a:srgbClr val="FF0000"/>
                </a:solidFill>
                <a:latin typeface="Bangle Thin" panose="00000400000000000000" pitchFamily="2" charset="0"/>
                <a:cs typeface="Arial" pitchFamily="34" charset="0"/>
              </a:rPr>
            </a:br>
            <a:r>
              <a:rPr lang="en-US" sz="2000" dirty="0" smtClean="0">
                <a:solidFill>
                  <a:srgbClr val="FF0000"/>
                </a:solidFill>
                <a:latin typeface="Bangle Thin" panose="00000400000000000000" pitchFamily="2" charset="0"/>
                <a:cs typeface="Arial" pitchFamily="34" charset="0"/>
              </a:rPr>
              <a:t>at the end of the presentation.</a:t>
            </a:r>
          </a:p>
          <a:p>
            <a:endParaRPr lang="en-US" sz="2400" dirty="0">
              <a:latin typeface="Gabriola" panose="04040605051002020D02" pitchFamily="82" charset="0"/>
            </a:endParaRPr>
          </a:p>
        </p:txBody>
      </p:sp>
      <p:sp>
        <p:nvSpPr>
          <p:cNvPr id="6" name="TextBox 5"/>
          <p:cNvSpPr txBox="1"/>
          <p:nvPr/>
        </p:nvSpPr>
        <p:spPr>
          <a:xfrm>
            <a:off x="152400" y="6478836"/>
            <a:ext cx="300082" cy="369332"/>
          </a:xfrm>
          <a:prstGeom prst="rect">
            <a:avLst/>
          </a:prstGeom>
          <a:noFill/>
        </p:spPr>
        <p:txBody>
          <a:bodyPr wrap="none" rtlCol="0">
            <a:spAutoFit/>
          </a:bodyPr>
          <a:lstStyle/>
          <a:p>
            <a:r>
              <a:rPr lang="en-US" dirty="0" smtClean="0"/>
              <a:t>2</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2139" y="3810000"/>
            <a:ext cx="2682700" cy="3062748"/>
          </a:xfrm>
          <a:prstGeom prst="rect">
            <a:avLst/>
          </a:prstGeom>
        </p:spPr>
      </p:pic>
      <p:sp>
        <p:nvSpPr>
          <p:cNvPr id="7" name="Title 1"/>
          <p:cNvSpPr txBox="1">
            <a:spLocks/>
          </p:cNvSpPr>
          <p:nvPr/>
        </p:nvSpPr>
        <p:spPr>
          <a:xfrm>
            <a:off x="94121"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lgerian" pitchFamily="82" charset="0"/>
                <a:ea typeface="+mj-ea"/>
                <a:cs typeface="+mj-cs"/>
              </a:rPr>
              <a:t>In Defense of President Trump</a:t>
            </a:r>
            <a:endParaRPr kumimoji="0" lang="en-US" sz="4000" b="0" i="0" u="none" strike="noStrike" kern="1200" cap="none" spc="0" normalizeH="0" baseline="0" noProof="0" dirty="0">
              <a:ln>
                <a:noFill/>
              </a:ln>
              <a:solidFill>
                <a:schemeClr val="bg1"/>
              </a:solidFill>
              <a:effectLst/>
              <a:uLnTx/>
              <a:uFillTx/>
              <a:latin typeface="Algerian" pitchFamily="82" charset="0"/>
              <a:ea typeface="+mj-ea"/>
              <a:cs typeface="+mj-cs"/>
            </a:endParaRPr>
          </a:p>
        </p:txBody>
      </p:sp>
      <p:sp>
        <p:nvSpPr>
          <p:cNvPr id="10" name="TextBox 9"/>
          <p:cNvSpPr txBox="1"/>
          <p:nvPr/>
        </p:nvSpPr>
        <p:spPr>
          <a:xfrm>
            <a:off x="533400" y="1143000"/>
            <a:ext cx="6705600" cy="646331"/>
          </a:xfrm>
          <a:prstGeom prst="rect">
            <a:avLst/>
          </a:prstGeom>
          <a:noFill/>
        </p:spPr>
        <p:txBody>
          <a:bodyPr wrap="square" rtlCol="0">
            <a:spAutoFit/>
          </a:bodyPr>
          <a:lstStyle/>
          <a:p>
            <a:r>
              <a:rPr lang="en-US" sz="3600" dirty="0" smtClean="0">
                <a:latin typeface="Arial" pitchFamily="34" charset="0"/>
                <a:cs typeface="Arial" pitchFamily="34" charset="0"/>
              </a:rPr>
              <a:t>No Collusion</a:t>
            </a:r>
            <a:endParaRPr lang="en-US" sz="3600" dirty="0">
              <a:latin typeface="Arial" pitchFamily="34" charset="0"/>
              <a:cs typeface="Arial" pitchFamily="34" charset="0"/>
            </a:endParaRPr>
          </a:p>
        </p:txBody>
      </p:sp>
      <p:sp>
        <p:nvSpPr>
          <p:cNvPr id="6" name="Rectangle 5"/>
          <p:cNvSpPr/>
          <p:nvPr/>
        </p:nvSpPr>
        <p:spPr>
          <a:xfrm>
            <a:off x="590145" y="1828800"/>
            <a:ext cx="8096655" cy="1938992"/>
          </a:xfrm>
          <a:prstGeom prst="rect">
            <a:avLst/>
          </a:prstGeom>
        </p:spPr>
        <p:txBody>
          <a:bodyPr wrap="square">
            <a:spAutoFit/>
          </a:bodyPr>
          <a:lstStyle/>
          <a:p>
            <a:pPr fontAlgn="base">
              <a:spcAft>
                <a:spcPts val="1200"/>
              </a:spcAft>
            </a:pPr>
            <a:r>
              <a:rPr lang="en-US" sz="2000" dirty="0" smtClean="0">
                <a:latin typeface="Bangle Thin" panose="00000400000000000000" pitchFamily="2" charset="0"/>
              </a:rPr>
              <a:t>The findings of the Mueller investigation, clearly stated in his report to the DOJ  were, as reported by Sharyl  Attkisson,  </a:t>
            </a:r>
            <a:r>
              <a:rPr lang="en-US" sz="2000" i="1" dirty="0" smtClean="0">
                <a:latin typeface="Bangle Thin" panose="00000400000000000000" pitchFamily="2" charset="0"/>
              </a:rPr>
              <a:t>“ Special Counsel Robert Mueller signs off on his final report stating that there was no collusion or coordination between Trump — or any American —  and Russia. He leaves as an open question the issue of whether Trump took any actions that could be considered obstruction. No new charges are recommended or filed with the issuance of the report.”</a:t>
            </a:r>
          </a:p>
        </p:txBody>
      </p:sp>
      <p:sp>
        <p:nvSpPr>
          <p:cNvPr id="5"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The Silent Coup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3" name="Rectangle 2"/>
          <p:cNvSpPr/>
          <p:nvPr/>
        </p:nvSpPr>
        <p:spPr>
          <a:xfrm>
            <a:off x="609600" y="3810000"/>
            <a:ext cx="6248400" cy="1938992"/>
          </a:xfrm>
          <a:prstGeom prst="rect">
            <a:avLst/>
          </a:prstGeom>
        </p:spPr>
        <p:txBody>
          <a:bodyPr wrap="square">
            <a:spAutoFit/>
          </a:bodyPr>
          <a:lstStyle/>
          <a:p>
            <a:pPr fontAlgn="base">
              <a:spcAft>
                <a:spcPts val="1200"/>
              </a:spcAft>
            </a:pPr>
            <a:r>
              <a:rPr lang="en-US" sz="2000" dirty="0">
                <a:latin typeface="Bangle Thin" panose="00000400000000000000" pitchFamily="2" charset="0"/>
              </a:rPr>
              <a:t>“No collusion” means Trump was totally innocent of those charges of which he had been accused thousands of time </a:t>
            </a:r>
            <a:r>
              <a:rPr lang="en-US" sz="2000" dirty="0" smtClean="0">
                <a:latin typeface="Bangle Thin" panose="00000400000000000000" pitchFamily="2" charset="0"/>
              </a:rPr>
              <a:t>in </a:t>
            </a:r>
            <a:r>
              <a:rPr lang="en-US" sz="2000" dirty="0">
                <a:latin typeface="Bangle Thin" panose="00000400000000000000" pitchFamily="2" charset="0"/>
              </a:rPr>
              <a:t>the previous two years, in fact, there are still unethical politicians and media people suggesting he was guilty of collusion and treason.  In a </a:t>
            </a:r>
            <a:r>
              <a:rPr lang="en-US" sz="2000" dirty="0" smtClean="0">
                <a:latin typeface="Bangle Thin" panose="00000400000000000000" pitchFamily="2" charset="0"/>
              </a:rPr>
              <a:t/>
            </a:r>
            <a:br>
              <a:rPr lang="en-US" sz="2000" dirty="0" smtClean="0">
                <a:latin typeface="Bangle Thin" panose="00000400000000000000" pitchFamily="2" charset="0"/>
              </a:rPr>
            </a:br>
            <a:r>
              <a:rPr lang="en-US" sz="2000" dirty="0" smtClean="0">
                <a:latin typeface="Bangle Thin" panose="00000400000000000000" pitchFamily="2" charset="0"/>
              </a:rPr>
              <a:t>sane </a:t>
            </a:r>
            <a:r>
              <a:rPr lang="en-US" sz="2000" dirty="0">
                <a:latin typeface="Bangle Thin" panose="00000400000000000000" pitchFamily="2" charset="0"/>
              </a:rPr>
              <a:t>world these politicians </a:t>
            </a:r>
            <a:r>
              <a:rPr lang="en-US" sz="2000" dirty="0" smtClean="0">
                <a:latin typeface="Bangle Thin" panose="00000400000000000000" pitchFamily="2" charset="0"/>
              </a:rPr>
              <a:t>and </a:t>
            </a:r>
            <a:r>
              <a:rPr lang="en-US" sz="2000" dirty="0">
                <a:latin typeface="Bangle Thin" panose="00000400000000000000" pitchFamily="2" charset="0"/>
              </a:rPr>
              <a:t>pundits  would  be guilty of </a:t>
            </a:r>
            <a:r>
              <a:rPr lang="en-US" sz="2000" dirty="0" smtClean="0">
                <a:latin typeface="Bangle Thin" panose="00000400000000000000" pitchFamily="2" charset="0"/>
              </a:rPr>
              <a:t/>
            </a:r>
            <a:br>
              <a:rPr lang="en-US" sz="2000" dirty="0" smtClean="0">
                <a:latin typeface="Bangle Thin" panose="00000400000000000000" pitchFamily="2" charset="0"/>
              </a:rPr>
            </a:br>
            <a:r>
              <a:rPr lang="en-US" sz="2000" dirty="0" smtClean="0">
                <a:latin typeface="Bangle Thin" panose="00000400000000000000" pitchFamily="2" charset="0"/>
              </a:rPr>
              <a:t>both </a:t>
            </a:r>
            <a:r>
              <a:rPr lang="en-US" sz="2000" dirty="0">
                <a:latin typeface="Bangle Thin" panose="00000400000000000000" pitchFamily="2" charset="0"/>
              </a:rPr>
              <a:t>slander and libel.</a:t>
            </a:r>
          </a:p>
        </p:txBody>
      </p:sp>
      <p:sp>
        <p:nvSpPr>
          <p:cNvPr id="8" name="TextBox 7"/>
          <p:cNvSpPr txBox="1"/>
          <p:nvPr/>
        </p:nvSpPr>
        <p:spPr>
          <a:xfrm>
            <a:off x="152400" y="6478836"/>
            <a:ext cx="415498" cy="369332"/>
          </a:xfrm>
          <a:prstGeom prst="rect">
            <a:avLst/>
          </a:prstGeom>
          <a:noFill/>
        </p:spPr>
        <p:txBody>
          <a:bodyPr wrap="none" rtlCol="0">
            <a:spAutoFit/>
          </a:bodyPr>
          <a:lstStyle/>
          <a:p>
            <a:r>
              <a:rPr lang="en-US" dirty="0" smtClean="0"/>
              <a:t>12</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1143000"/>
            <a:ext cx="6705600" cy="646331"/>
          </a:xfrm>
          <a:prstGeom prst="rect">
            <a:avLst/>
          </a:prstGeom>
          <a:noFill/>
        </p:spPr>
        <p:txBody>
          <a:bodyPr wrap="square" rtlCol="0">
            <a:spAutoFit/>
          </a:bodyPr>
          <a:lstStyle/>
          <a:p>
            <a:r>
              <a:rPr lang="en-US" sz="3600" dirty="0" smtClean="0">
                <a:latin typeface="Arial" pitchFamily="34" charset="0"/>
                <a:cs typeface="Arial" pitchFamily="34" charset="0"/>
              </a:rPr>
              <a:t>No Obstruction</a:t>
            </a:r>
            <a:endParaRPr lang="en-US" sz="3600" dirty="0">
              <a:latin typeface="Arial" pitchFamily="34" charset="0"/>
              <a:cs typeface="Arial" pitchFamily="34" charset="0"/>
            </a:endParaRPr>
          </a:p>
        </p:txBody>
      </p:sp>
      <p:sp>
        <p:nvSpPr>
          <p:cNvPr id="6" name="Rectangle 5"/>
          <p:cNvSpPr/>
          <p:nvPr/>
        </p:nvSpPr>
        <p:spPr>
          <a:xfrm>
            <a:off x="590145" y="1828800"/>
            <a:ext cx="8096655" cy="4093428"/>
          </a:xfrm>
          <a:prstGeom prst="rect">
            <a:avLst/>
          </a:prstGeom>
        </p:spPr>
        <p:txBody>
          <a:bodyPr wrap="square">
            <a:spAutoFit/>
          </a:bodyPr>
          <a:lstStyle/>
          <a:p>
            <a:pPr fontAlgn="base">
              <a:spcAft>
                <a:spcPts val="1200"/>
              </a:spcAft>
            </a:pPr>
            <a:r>
              <a:rPr lang="en-US" sz="2000" dirty="0" smtClean="0">
                <a:latin typeface="Bangle Thin" panose="00000400000000000000" pitchFamily="2" charset="0"/>
              </a:rPr>
              <a:t>Regarding the issue of obstruction. Mueller was unwilling to accuse Trump of obstruction and passed the ball to the DOJ. The DOJ, after a thorough reading of the evidence, stated that  there was not any evidence showing criminal obstruction and, therefore, as far as they were concerned, the case was closed.</a:t>
            </a:r>
          </a:p>
          <a:p>
            <a:pPr fontAlgn="base">
              <a:spcAft>
                <a:spcPts val="1200"/>
              </a:spcAft>
            </a:pPr>
            <a:r>
              <a:rPr lang="en-US" sz="2000" dirty="0" smtClean="0">
                <a:latin typeface="Bangle Thin" panose="00000400000000000000" pitchFamily="2" charset="0"/>
              </a:rPr>
              <a:t>This too was unacceptable to the Washington establishment, the Democrats, and the mainstream media. Muller, while not accusing Trump of obstruction, had, in the second part of his report, listed numerous behaviors and activities that were an attempt at character assassination. </a:t>
            </a:r>
          </a:p>
          <a:p>
            <a:pPr fontAlgn="base">
              <a:spcAft>
                <a:spcPts val="1200"/>
              </a:spcAft>
            </a:pPr>
            <a:r>
              <a:rPr lang="en-US" sz="2000" dirty="0" smtClean="0">
                <a:latin typeface="Bangle Thin" panose="00000400000000000000" pitchFamily="2" charset="0"/>
              </a:rPr>
              <a:t>However, the Democrats jumped on this bandwagon as proof of Trump’s unacceptability as President of the United States and proceeded full steam ahead on their objective to remove him from office and destroy his and his family’s credibility for generations to come.</a:t>
            </a:r>
          </a:p>
        </p:txBody>
      </p:sp>
      <p:sp>
        <p:nvSpPr>
          <p:cNvPr id="5"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The Silent Coup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4121"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lgerian" pitchFamily="82" charset="0"/>
                <a:ea typeface="+mj-ea"/>
                <a:cs typeface="+mj-cs"/>
              </a:rPr>
              <a:t>In Defense of President Trump</a:t>
            </a:r>
            <a:endParaRPr kumimoji="0" lang="en-US" sz="4000" b="0" i="0" u="none" strike="noStrike" kern="1200" cap="none" spc="0" normalizeH="0" baseline="0" noProof="0" dirty="0">
              <a:ln>
                <a:noFill/>
              </a:ln>
              <a:solidFill>
                <a:schemeClr val="bg1"/>
              </a:solidFill>
              <a:effectLst/>
              <a:uLnTx/>
              <a:uFillTx/>
              <a:latin typeface="Algerian" pitchFamily="82" charset="0"/>
              <a:ea typeface="+mj-ea"/>
              <a:cs typeface="+mj-cs"/>
            </a:endParaRPr>
          </a:p>
        </p:txBody>
      </p:sp>
      <p:sp>
        <p:nvSpPr>
          <p:cNvPr id="10" name="TextBox 9"/>
          <p:cNvSpPr txBox="1"/>
          <p:nvPr/>
        </p:nvSpPr>
        <p:spPr>
          <a:xfrm>
            <a:off x="533400" y="1143000"/>
            <a:ext cx="6705600" cy="646331"/>
          </a:xfrm>
          <a:prstGeom prst="rect">
            <a:avLst/>
          </a:prstGeom>
          <a:noFill/>
        </p:spPr>
        <p:txBody>
          <a:bodyPr wrap="square" rtlCol="0">
            <a:spAutoFit/>
          </a:bodyPr>
          <a:lstStyle/>
          <a:p>
            <a:r>
              <a:rPr lang="en-US" sz="3600" dirty="0" smtClean="0">
                <a:latin typeface="Arial" pitchFamily="34" charset="0"/>
                <a:cs typeface="Arial" pitchFamily="34" charset="0"/>
              </a:rPr>
              <a:t>The Dossier</a:t>
            </a:r>
            <a:endParaRPr lang="en-US" sz="3600" dirty="0">
              <a:latin typeface="Arial" pitchFamily="34" charset="0"/>
              <a:cs typeface="Arial" pitchFamily="34" charset="0"/>
            </a:endParaRPr>
          </a:p>
        </p:txBody>
      </p:sp>
      <p:sp>
        <p:nvSpPr>
          <p:cNvPr id="6" name="Rectangle 5"/>
          <p:cNvSpPr/>
          <p:nvPr/>
        </p:nvSpPr>
        <p:spPr>
          <a:xfrm>
            <a:off x="590145" y="1828800"/>
            <a:ext cx="8096655" cy="5509200"/>
          </a:xfrm>
          <a:prstGeom prst="rect">
            <a:avLst/>
          </a:prstGeom>
        </p:spPr>
        <p:txBody>
          <a:bodyPr wrap="square">
            <a:spAutoFit/>
          </a:bodyPr>
          <a:lstStyle/>
          <a:p>
            <a:pPr fontAlgn="base">
              <a:spcAft>
                <a:spcPts val="1200"/>
              </a:spcAft>
            </a:pPr>
            <a:r>
              <a:rPr lang="en-US" sz="2000" dirty="0" smtClean="0">
                <a:latin typeface="Bangle Thin" panose="00000400000000000000" pitchFamily="2" charset="0"/>
              </a:rPr>
              <a:t>Plans were afoot to remove  Trump from office even before his inauguration. The  objective was to brand Trump as a traitor in collusion with the Russians, especially Putin, to steal the election from Clinton.</a:t>
            </a:r>
          </a:p>
          <a:p>
            <a:pPr fontAlgn="base">
              <a:spcAft>
                <a:spcPts val="1200"/>
              </a:spcAft>
            </a:pPr>
            <a:r>
              <a:rPr lang="en-US" sz="2000" spc="-50" dirty="0" smtClean="0">
                <a:latin typeface="Bangle Thin" panose="00000400000000000000" pitchFamily="2" charset="0"/>
              </a:rPr>
              <a:t>The Democrat Party and the Hillary Campaign hired Fusion GPS to do political research on Trump, including possible connections with Russia. In June of 2016 Fusion GPS hired a former British  intelligence agent to use his sources in Russia  to “dig up dirt” on Trump. </a:t>
            </a:r>
          </a:p>
          <a:p>
            <a:pPr fontAlgn="base">
              <a:spcAft>
                <a:spcPts val="1200"/>
              </a:spcAft>
            </a:pPr>
            <a:r>
              <a:rPr lang="en-US" sz="2000" dirty="0" smtClean="0">
                <a:latin typeface="Bangle Thin" panose="00000400000000000000" pitchFamily="2" charset="0"/>
              </a:rPr>
              <a:t>This </a:t>
            </a:r>
            <a:r>
              <a:rPr lang="en-US" sz="2000" dirty="0">
                <a:latin typeface="Bangle Thin" panose="00000400000000000000" pitchFamily="2" charset="0"/>
              </a:rPr>
              <a:t>nefarious activity produced the </a:t>
            </a:r>
            <a:r>
              <a:rPr lang="en-US" sz="2000" dirty="0" smtClean="0">
                <a:latin typeface="Bangle Thin" panose="00000400000000000000" pitchFamily="2" charset="0"/>
              </a:rPr>
              <a:t>fake dossier </a:t>
            </a:r>
            <a:r>
              <a:rPr lang="en-US" sz="2000" dirty="0">
                <a:latin typeface="Bangle Thin" panose="00000400000000000000" pitchFamily="2" charset="0"/>
              </a:rPr>
              <a:t>which the FBI </a:t>
            </a:r>
            <a:r>
              <a:rPr lang="en-US" sz="2000" dirty="0" smtClean="0">
                <a:latin typeface="Bangle Thin" panose="00000400000000000000" pitchFamily="2" charset="0"/>
              </a:rPr>
              <a:t>used to </a:t>
            </a:r>
            <a:r>
              <a:rPr lang="en-US" sz="2000" dirty="0">
                <a:latin typeface="Bangle Thin" panose="00000400000000000000" pitchFamily="2" charset="0"/>
              </a:rPr>
              <a:t>lie to the FISA court in order to obtain permission to spy on the Trump campaign. </a:t>
            </a:r>
          </a:p>
          <a:p>
            <a:pPr fontAlgn="base">
              <a:spcAft>
                <a:spcPts val="1200"/>
              </a:spcAft>
            </a:pPr>
            <a:r>
              <a:rPr lang="en-US" sz="2000" spc="-50" dirty="0" smtClean="0">
                <a:latin typeface="Bangle Thin" panose="00000400000000000000" pitchFamily="2" charset="0"/>
              </a:rPr>
              <a:t>The coup was on, every weapon was used, </a:t>
            </a:r>
            <a:r>
              <a:rPr lang="en-US" sz="2000" spc="-50" dirty="0">
                <a:latin typeface="Bangle Thin" panose="00000400000000000000" pitchFamily="2" charset="0"/>
              </a:rPr>
              <a:t>including, lies, innuendo, misrepresentation, and character </a:t>
            </a:r>
            <a:r>
              <a:rPr lang="en-US" sz="2000" spc="-50" dirty="0" smtClean="0">
                <a:latin typeface="Bangle Thin" panose="00000400000000000000" pitchFamily="2" charset="0"/>
              </a:rPr>
              <a:t>assassination, to convince the public that Trump was in league the with Russians. </a:t>
            </a:r>
            <a:endParaRPr lang="en-US" sz="2000" dirty="0">
              <a:latin typeface="Bangle Thin" panose="00000400000000000000" pitchFamily="2" charset="0"/>
            </a:endParaRPr>
          </a:p>
          <a:p>
            <a:pPr fontAlgn="base"/>
            <a:r>
              <a:rPr lang="en-US" sz="2000" dirty="0" smtClean="0">
                <a:latin typeface="Bangle Thin" panose="00000400000000000000" pitchFamily="2" charset="0"/>
              </a:rPr>
              <a:t>The truth, it was Hillary and the Democrats who were in league with foreign entities, including the Russians.</a:t>
            </a:r>
            <a:endParaRPr lang="en-US" sz="2000" dirty="0">
              <a:latin typeface="Bangle Thin" panose="00000400000000000000" pitchFamily="2" charset="0"/>
            </a:endParaRPr>
          </a:p>
          <a:p>
            <a:pPr fontAlgn="base"/>
            <a:endParaRPr lang="en-US" dirty="0" smtClean="0"/>
          </a:p>
          <a:p>
            <a:pPr fontAlgn="base"/>
            <a:endParaRPr lang="en-US" dirty="0" smtClean="0"/>
          </a:p>
          <a:p>
            <a:pPr fontAlgn="base"/>
            <a:endParaRPr lang="en-US" dirty="0" smtClean="0"/>
          </a:p>
          <a:p>
            <a:pPr fontAlgn="base"/>
            <a:endParaRPr lang="en-US" dirty="0"/>
          </a:p>
        </p:txBody>
      </p:sp>
      <p:sp>
        <p:nvSpPr>
          <p:cNvPr id="5"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The Silent Coup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4121"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lgerian" pitchFamily="82" charset="0"/>
                <a:ea typeface="+mj-ea"/>
                <a:cs typeface="+mj-cs"/>
              </a:rPr>
              <a:t>In Defense of President Trump</a:t>
            </a:r>
            <a:endParaRPr kumimoji="0" lang="en-US" sz="4000" b="0" i="0" u="none" strike="noStrike" kern="1200" cap="none" spc="0" normalizeH="0" baseline="0" noProof="0" dirty="0">
              <a:ln>
                <a:noFill/>
              </a:ln>
              <a:solidFill>
                <a:schemeClr val="bg1"/>
              </a:solidFill>
              <a:effectLst/>
              <a:uLnTx/>
              <a:uFillTx/>
              <a:latin typeface="Algerian" pitchFamily="82" charset="0"/>
              <a:ea typeface="+mj-ea"/>
              <a:cs typeface="+mj-cs"/>
            </a:endParaRPr>
          </a:p>
        </p:txBody>
      </p:sp>
      <p:sp>
        <p:nvSpPr>
          <p:cNvPr id="10" name="TextBox 9"/>
          <p:cNvSpPr txBox="1"/>
          <p:nvPr/>
        </p:nvSpPr>
        <p:spPr>
          <a:xfrm>
            <a:off x="0" y="-646331"/>
            <a:ext cx="6705600" cy="646331"/>
          </a:xfrm>
          <a:prstGeom prst="rect">
            <a:avLst/>
          </a:prstGeom>
          <a:noFill/>
        </p:spPr>
        <p:txBody>
          <a:bodyPr wrap="square" rtlCol="0">
            <a:spAutoFit/>
          </a:bodyPr>
          <a:lstStyle/>
          <a:p>
            <a:r>
              <a:rPr lang="en-US" sz="3600" dirty="0" smtClean="0">
                <a:latin typeface="Arial" pitchFamily="34" charset="0"/>
                <a:cs typeface="Arial" pitchFamily="34" charset="0"/>
              </a:rPr>
              <a:t>The Silent Coup</a:t>
            </a:r>
            <a:endParaRPr lang="en-US" sz="3600" dirty="0">
              <a:latin typeface="Arial" pitchFamily="34" charset="0"/>
              <a:cs typeface="Arial" pitchFamily="34" charset="0"/>
            </a:endParaRPr>
          </a:p>
        </p:txBody>
      </p:sp>
      <p:sp>
        <p:nvSpPr>
          <p:cNvPr id="6" name="Rectangle 5"/>
          <p:cNvSpPr/>
          <p:nvPr/>
        </p:nvSpPr>
        <p:spPr>
          <a:xfrm>
            <a:off x="587829" y="1828800"/>
            <a:ext cx="8096655" cy="1477328"/>
          </a:xfrm>
          <a:prstGeom prst="rect">
            <a:avLst/>
          </a:prstGeom>
        </p:spPr>
        <p:txBody>
          <a:bodyPr wrap="square">
            <a:spAutoFit/>
          </a:bodyPr>
          <a:lstStyle/>
          <a:p>
            <a:pPr fontAlgn="base">
              <a:spcBef>
                <a:spcPts val="1200"/>
              </a:spcBef>
            </a:pPr>
            <a:r>
              <a:rPr lang="en-US" sz="2000" dirty="0" smtClean="0">
                <a:latin typeface="Bangle Thin" panose="00000400000000000000" pitchFamily="2" charset="0"/>
              </a:rPr>
              <a:t>As I stated earlier, Trump was not only found innocent by the Mueller investigation, Which I imagine drove them, literally, crazy. In fact, they couldn’t find as much as a traffic ticket to accuse him of.</a:t>
            </a:r>
          </a:p>
          <a:p>
            <a:pPr fontAlgn="base">
              <a:spcBef>
                <a:spcPts val="1200"/>
              </a:spcBef>
            </a:pPr>
            <a:endParaRPr lang="en-US" sz="2000" dirty="0" smtClean="0">
              <a:latin typeface="Bangle Thin" panose="00000400000000000000" pitchFamily="2" charset="0"/>
            </a:endParaRPr>
          </a:p>
        </p:txBody>
      </p:sp>
      <p:sp>
        <p:nvSpPr>
          <p:cNvPr id="8" name="TextBox 7"/>
          <p:cNvSpPr txBox="1"/>
          <p:nvPr/>
        </p:nvSpPr>
        <p:spPr>
          <a:xfrm>
            <a:off x="594852" y="1143000"/>
            <a:ext cx="6705600" cy="646331"/>
          </a:xfrm>
          <a:prstGeom prst="rect">
            <a:avLst/>
          </a:prstGeom>
          <a:noFill/>
        </p:spPr>
        <p:txBody>
          <a:bodyPr wrap="square" rtlCol="0">
            <a:spAutoFit/>
          </a:bodyPr>
          <a:lstStyle/>
          <a:p>
            <a:r>
              <a:rPr lang="en-US" sz="3600" dirty="0" smtClean="0">
                <a:latin typeface="Arial" pitchFamily="34" charset="0"/>
                <a:cs typeface="Arial" pitchFamily="34" charset="0"/>
              </a:rPr>
              <a:t>Pure as the Driven Snow</a:t>
            </a:r>
            <a:endParaRPr lang="en-US" sz="3600" dirty="0">
              <a:latin typeface="Arial" pitchFamily="34" charset="0"/>
              <a:cs typeface="Arial" pitchFamily="34" charset="0"/>
            </a:endParaRPr>
          </a:p>
        </p:txBody>
      </p:sp>
      <p:sp>
        <p:nvSpPr>
          <p:cNvPr id="9" name="Title 1"/>
          <p:cNvSpPr txBox="1">
            <a:spLocks/>
          </p:cNvSpPr>
          <p:nvPr/>
        </p:nvSpPr>
        <p:spPr>
          <a:xfrm>
            <a:off x="4706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The Silent Coup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743200"/>
            <a:ext cx="4800600" cy="3775710"/>
          </a:xfrm>
          <a:prstGeom prst="rect">
            <a:avLst/>
          </a:prstGeom>
        </p:spPr>
      </p:pic>
      <p:sp>
        <p:nvSpPr>
          <p:cNvPr id="3" name="Rectangle 2"/>
          <p:cNvSpPr/>
          <p:nvPr/>
        </p:nvSpPr>
        <p:spPr>
          <a:xfrm>
            <a:off x="609600" y="3075325"/>
            <a:ext cx="3505200" cy="3477875"/>
          </a:xfrm>
          <a:prstGeom prst="rect">
            <a:avLst/>
          </a:prstGeom>
        </p:spPr>
        <p:txBody>
          <a:bodyPr wrap="square">
            <a:spAutoFit/>
          </a:bodyPr>
          <a:lstStyle/>
          <a:p>
            <a:pPr fontAlgn="base">
              <a:spcBef>
                <a:spcPts val="1200"/>
              </a:spcBef>
            </a:pPr>
            <a:r>
              <a:rPr lang="en-US" sz="2000" dirty="0">
                <a:latin typeface="Bangle Thin" panose="00000400000000000000" pitchFamily="2" charset="0"/>
              </a:rPr>
              <a:t>But they are not through. In </a:t>
            </a:r>
            <a:r>
              <a:rPr lang="en-US" sz="2000" dirty="0" smtClean="0">
                <a:latin typeface="Bangle Thin" panose="00000400000000000000" pitchFamily="2" charset="0"/>
              </a:rPr>
              <a:t>their </a:t>
            </a:r>
            <a:r>
              <a:rPr lang="en-US" sz="2000" dirty="0">
                <a:latin typeface="Bangle Thin" panose="00000400000000000000" pitchFamily="2" charset="0"/>
              </a:rPr>
              <a:t>minds, Trump must be removed from office, he is not only embarrassing them with his numerous </a:t>
            </a:r>
            <a:r>
              <a:rPr lang="en-US" sz="2000" dirty="0" smtClean="0">
                <a:latin typeface="Bangle Thin" panose="00000400000000000000" pitchFamily="2" charset="0"/>
              </a:rPr>
              <a:t>accomplishments</a:t>
            </a:r>
            <a:r>
              <a:rPr lang="en-US" sz="2000" dirty="0">
                <a:latin typeface="Bangle Thin" panose="00000400000000000000" pitchFamily="2" charset="0"/>
              </a:rPr>
              <a:t>, regardless of their many attempts </a:t>
            </a:r>
            <a:r>
              <a:rPr lang="en-US" sz="2000" dirty="0" smtClean="0">
                <a:latin typeface="Bangle Thin" panose="00000400000000000000" pitchFamily="2" charset="0"/>
              </a:rPr>
              <a:t/>
            </a:r>
            <a:br>
              <a:rPr lang="en-US" sz="2000" dirty="0" smtClean="0">
                <a:latin typeface="Bangle Thin" panose="00000400000000000000" pitchFamily="2" charset="0"/>
              </a:rPr>
            </a:br>
            <a:r>
              <a:rPr lang="en-US" sz="2000" dirty="0" smtClean="0">
                <a:latin typeface="Bangle Thin" panose="00000400000000000000" pitchFamily="2" charset="0"/>
              </a:rPr>
              <a:t>to </a:t>
            </a:r>
            <a:r>
              <a:rPr lang="en-US" sz="2000" dirty="0">
                <a:latin typeface="Bangle Thin" panose="00000400000000000000" pitchFamily="2" charset="0"/>
              </a:rPr>
              <a:t>stop him, but he is also a major block in their attempt to change America in the a Socialist state, actually a Progressive theocracy (Socialism on steroids).</a:t>
            </a:r>
            <a:endParaRPr lang="en-US" sz="2000" dirty="0"/>
          </a:p>
        </p:txBody>
      </p:sp>
      <p:sp>
        <p:nvSpPr>
          <p:cNvPr id="11" name="TextBox 10"/>
          <p:cNvSpPr txBox="1"/>
          <p:nvPr/>
        </p:nvSpPr>
        <p:spPr>
          <a:xfrm>
            <a:off x="152400" y="6478836"/>
            <a:ext cx="415498" cy="369332"/>
          </a:xfrm>
          <a:prstGeom prst="rect">
            <a:avLst/>
          </a:prstGeom>
          <a:noFill/>
        </p:spPr>
        <p:txBody>
          <a:bodyPr wrap="none" rtlCol="0">
            <a:spAutoFit/>
          </a:bodyPr>
          <a:lstStyle/>
          <a:p>
            <a:r>
              <a:rPr lang="en-US" dirty="0" smtClean="0"/>
              <a:t>13</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643" y="3136560"/>
            <a:ext cx="4317157" cy="3689485"/>
          </a:xfrm>
          <a:prstGeom prst="rect">
            <a:avLst/>
          </a:prstGeom>
        </p:spPr>
      </p:pic>
      <p:sp>
        <p:nvSpPr>
          <p:cNvPr id="10" name="TextBox 9"/>
          <p:cNvSpPr txBox="1"/>
          <p:nvPr/>
        </p:nvSpPr>
        <p:spPr>
          <a:xfrm>
            <a:off x="533400" y="375865"/>
            <a:ext cx="8077200" cy="646331"/>
          </a:xfrm>
          <a:prstGeom prst="rect">
            <a:avLst/>
          </a:prstGeom>
          <a:noFill/>
        </p:spPr>
        <p:txBody>
          <a:bodyPr wrap="square" rtlCol="0">
            <a:spAutoFit/>
          </a:bodyPr>
          <a:lstStyle/>
          <a:p>
            <a:pPr algn="ctr"/>
            <a:r>
              <a:rPr lang="en-US" sz="3600" dirty="0" smtClean="0">
                <a:solidFill>
                  <a:srgbClr val="00B0F0"/>
                </a:solidFill>
                <a:latin typeface="Bradley Hand ITC" panose="03070402050302030203" pitchFamily="66" charset="0"/>
                <a:cs typeface="Arial" pitchFamily="34" charset="0"/>
              </a:rPr>
              <a:t>Progressivism: Socialism on Steroids </a:t>
            </a:r>
            <a:endParaRPr lang="en-US" sz="3600" dirty="0">
              <a:solidFill>
                <a:srgbClr val="00B0F0"/>
              </a:solidFill>
              <a:latin typeface="Bradley Hand ITC" panose="03070402050302030203" pitchFamily="66" charset="0"/>
              <a:cs typeface="Arial" pitchFamily="34" charset="0"/>
            </a:endParaRPr>
          </a:p>
        </p:txBody>
      </p:sp>
      <p:sp>
        <p:nvSpPr>
          <p:cNvPr id="4" name="TextBox 3"/>
          <p:cNvSpPr txBox="1"/>
          <p:nvPr/>
        </p:nvSpPr>
        <p:spPr>
          <a:xfrm>
            <a:off x="533400" y="1143000"/>
            <a:ext cx="8001000" cy="5601533"/>
          </a:xfrm>
          <a:prstGeom prst="rect">
            <a:avLst/>
          </a:prstGeom>
          <a:noFill/>
        </p:spPr>
        <p:txBody>
          <a:bodyPr wrap="square" rtlCol="0">
            <a:spAutoFit/>
          </a:bodyPr>
          <a:lstStyle/>
          <a:p>
            <a:pPr>
              <a:spcAft>
                <a:spcPts val="1200"/>
              </a:spcAft>
            </a:pPr>
            <a:r>
              <a:rPr lang="en-US" sz="2000" b="1" dirty="0" smtClean="0">
                <a:latin typeface="Bangle Thin" panose="00000400000000000000" pitchFamily="2" charset="0"/>
              </a:rPr>
              <a:t>The ultimate goal of the Progressive Movement is a Progressive-Socialist (PS) country. A PS country is a country without the American Constitution and Bill of Rights. </a:t>
            </a:r>
          </a:p>
          <a:p>
            <a:pPr>
              <a:spcAft>
                <a:spcPts val="1200"/>
              </a:spcAft>
            </a:pPr>
            <a:r>
              <a:rPr lang="en-US" sz="2000" b="1" dirty="0" smtClean="0">
                <a:latin typeface="Bangle Thin" panose="00000400000000000000" pitchFamily="2" charset="0"/>
              </a:rPr>
              <a:t>These documents guarantee civil rights and liberties “endowed by their Creator,” to every citizen in the United States regardless of gender, race, religion, or sexual orientation.</a:t>
            </a:r>
          </a:p>
          <a:p>
            <a:pPr>
              <a:spcAft>
                <a:spcPts val="1200"/>
              </a:spcAft>
            </a:pPr>
            <a:r>
              <a:rPr lang="en-US" sz="2000" b="1" dirty="0" smtClean="0">
                <a:latin typeface="Bangle Thin" panose="00000400000000000000" pitchFamily="2" charset="0"/>
              </a:rPr>
              <a:t>All socialist countries have an all-powerful central government. </a:t>
            </a:r>
            <a:br>
              <a:rPr lang="en-US" sz="2000" b="1" dirty="0" smtClean="0">
                <a:latin typeface="Bangle Thin" panose="00000400000000000000" pitchFamily="2" charset="0"/>
              </a:rPr>
            </a:br>
            <a:r>
              <a:rPr lang="en-US" sz="2000" b="1" dirty="0" smtClean="0">
                <a:latin typeface="Bangle Thin" panose="00000400000000000000" pitchFamily="2" charset="0"/>
              </a:rPr>
              <a:t>The Constitution and especially the Bill of Rights, limit the </a:t>
            </a:r>
            <a:br>
              <a:rPr lang="en-US" sz="2000" b="1" dirty="0" smtClean="0">
                <a:latin typeface="Bangle Thin" panose="00000400000000000000" pitchFamily="2" charset="0"/>
              </a:rPr>
            </a:br>
            <a:r>
              <a:rPr lang="en-US" sz="2000" b="1" dirty="0" smtClean="0">
                <a:latin typeface="Bangle Thin" panose="00000400000000000000" pitchFamily="2" charset="0"/>
              </a:rPr>
              <a:t>power of the central government, giving freedom </a:t>
            </a:r>
            <a:br>
              <a:rPr lang="en-US" sz="2000" b="1" dirty="0" smtClean="0">
                <a:latin typeface="Bangle Thin" panose="00000400000000000000" pitchFamily="2" charset="0"/>
              </a:rPr>
            </a:br>
            <a:r>
              <a:rPr lang="en-US" sz="2000" b="1" dirty="0" smtClean="0">
                <a:latin typeface="Bangle Thin" panose="00000400000000000000" pitchFamily="2" charset="0"/>
              </a:rPr>
              <a:t>and liberty to the individual and most </a:t>
            </a:r>
            <a:br>
              <a:rPr lang="en-US" sz="2000" b="1" dirty="0" smtClean="0">
                <a:latin typeface="Bangle Thin" panose="00000400000000000000" pitchFamily="2" charset="0"/>
              </a:rPr>
            </a:br>
            <a:r>
              <a:rPr lang="en-US" sz="2000" b="1" dirty="0" smtClean="0">
                <a:latin typeface="Bangle Thin" panose="00000400000000000000" pitchFamily="2" charset="0"/>
              </a:rPr>
              <a:t>governmental power to the states. </a:t>
            </a:r>
          </a:p>
          <a:p>
            <a:pPr>
              <a:spcAft>
                <a:spcPts val="1200"/>
              </a:spcAft>
            </a:pPr>
            <a:r>
              <a:rPr lang="en-US" sz="2000" b="1" dirty="0" smtClean="0">
                <a:latin typeface="Bangle Thin" panose="00000400000000000000" pitchFamily="2" charset="0"/>
              </a:rPr>
              <a:t>This is why those in favor of socialism are </a:t>
            </a:r>
            <a:br>
              <a:rPr lang="en-US" sz="2000" b="1" dirty="0" smtClean="0">
                <a:latin typeface="Bangle Thin" panose="00000400000000000000" pitchFamily="2" charset="0"/>
              </a:rPr>
            </a:br>
            <a:r>
              <a:rPr lang="en-US" sz="2000" b="1" dirty="0" smtClean="0">
                <a:latin typeface="Bangle Thin" panose="00000400000000000000" pitchFamily="2" charset="0"/>
              </a:rPr>
              <a:t>opposed to the freedoms promised in our </a:t>
            </a:r>
            <a:br>
              <a:rPr lang="en-US" sz="2000" b="1" dirty="0" smtClean="0">
                <a:latin typeface="Bangle Thin" panose="00000400000000000000" pitchFamily="2" charset="0"/>
              </a:rPr>
            </a:br>
            <a:r>
              <a:rPr lang="en-US" sz="2000" b="1" dirty="0" smtClean="0">
                <a:latin typeface="Bangle Thin" panose="00000400000000000000" pitchFamily="2" charset="0"/>
              </a:rPr>
              <a:t>most cherished documents.</a:t>
            </a:r>
          </a:p>
          <a:p>
            <a:pPr>
              <a:spcAft>
                <a:spcPts val="1200"/>
              </a:spcAft>
            </a:pPr>
            <a:endParaRPr lang="en-US" sz="2400" b="1" dirty="0" smtClean="0">
              <a:latin typeface="Gabriola" panose="04040605051002020D02" pitchFamily="82" charset="0"/>
            </a:endParaRPr>
          </a:p>
          <a:p>
            <a:endParaRPr lang="en-US" sz="2400" b="1" dirty="0" smtClean="0">
              <a:latin typeface="Bradley Hand ITC" pitchFamily="66" charset="0"/>
            </a:endParaRPr>
          </a:p>
        </p:txBody>
      </p:sp>
      <p:sp>
        <p:nvSpPr>
          <p:cNvPr id="5" name="TextBox 4"/>
          <p:cNvSpPr txBox="1"/>
          <p:nvPr/>
        </p:nvSpPr>
        <p:spPr>
          <a:xfrm>
            <a:off x="152400" y="6478836"/>
            <a:ext cx="415498" cy="369332"/>
          </a:xfrm>
          <a:prstGeom prst="rect">
            <a:avLst/>
          </a:prstGeom>
          <a:noFill/>
        </p:spPr>
        <p:txBody>
          <a:bodyPr wrap="none" rtlCol="0">
            <a:spAutoFit/>
          </a:bodyPr>
          <a:lstStyle/>
          <a:p>
            <a:r>
              <a:rPr lang="en-US" dirty="0" smtClean="0"/>
              <a:t>14</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200400"/>
            <a:ext cx="3657600" cy="3657600"/>
          </a:xfrm>
          <a:prstGeom prst="rect">
            <a:avLst/>
          </a:prstGeom>
        </p:spPr>
      </p:pic>
      <p:sp>
        <p:nvSpPr>
          <p:cNvPr id="6" name="Rectangle 5"/>
          <p:cNvSpPr/>
          <p:nvPr/>
        </p:nvSpPr>
        <p:spPr>
          <a:xfrm>
            <a:off x="762000" y="1219200"/>
            <a:ext cx="7620000" cy="2400657"/>
          </a:xfrm>
          <a:prstGeom prst="rect">
            <a:avLst/>
          </a:prstGeom>
        </p:spPr>
        <p:txBody>
          <a:bodyPr wrap="square">
            <a:spAutoFit/>
          </a:bodyPr>
          <a:lstStyle/>
          <a:p>
            <a:pPr>
              <a:spcAft>
                <a:spcPts val="1200"/>
              </a:spcAft>
            </a:pPr>
            <a:r>
              <a:rPr lang="en-US" sz="2000" b="1" dirty="0">
                <a:latin typeface="Bangle Thin" panose="00000400000000000000" pitchFamily="2" charset="0"/>
              </a:rPr>
              <a:t>Under a PS society the individual has no rights beyond </a:t>
            </a:r>
            <a:r>
              <a:rPr lang="en-US" sz="2000" b="1" dirty="0" smtClean="0">
                <a:latin typeface="Bangle Thin" panose="00000400000000000000" pitchFamily="2" charset="0"/>
              </a:rPr>
              <a:t>those which are provided </a:t>
            </a:r>
            <a:r>
              <a:rPr lang="en-US" sz="2000" b="1" dirty="0">
                <a:latin typeface="Bangle Thin" panose="00000400000000000000" pitchFamily="2" charset="0"/>
              </a:rPr>
              <a:t>by the government. The government is the ultimate source for all individual needs and desires.</a:t>
            </a:r>
          </a:p>
          <a:p>
            <a:pPr>
              <a:spcAft>
                <a:spcPts val="1200"/>
              </a:spcAft>
            </a:pPr>
            <a:r>
              <a:rPr lang="en-US" sz="2000" b="1" dirty="0">
                <a:latin typeface="Bangle Thin" panose="00000400000000000000" pitchFamily="2" charset="0"/>
              </a:rPr>
              <a:t>Actually all politicians, members of the military, etc. who promised to protect the Constitution from enemies foreign and domestic and are, yet, supporting the Progressive Movement have broken that vow and  are, therefore, traitors and should be treated as such.</a:t>
            </a: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2" name="Rectangle 1"/>
          <p:cNvSpPr/>
          <p:nvPr/>
        </p:nvSpPr>
        <p:spPr>
          <a:xfrm>
            <a:off x="762000" y="3705761"/>
            <a:ext cx="4343400" cy="1938992"/>
          </a:xfrm>
          <a:prstGeom prst="rect">
            <a:avLst/>
          </a:prstGeom>
        </p:spPr>
        <p:txBody>
          <a:bodyPr wrap="square">
            <a:spAutoFit/>
          </a:bodyPr>
          <a:lstStyle/>
          <a:p>
            <a:pPr>
              <a:spcAft>
                <a:spcPts val="1200"/>
              </a:spcAft>
            </a:pPr>
            <a:r>
              <a:rPr lang="en-US" sz="2000" b="1" dirty="0">
                <a:latin typeface="Bangle Thin" panose="00000400000000000000" pitchFamily="2" charset="0"/>
              </a:rPr>
              <a:t>One of </a:t>
            </a:r>
            <a:r>
              <a:rPr lang="en-US" sz="2000" b="1" dirty="0" smtClean="0">
                <a:latin typeface="Bangle Thin" panose="00000400000000000000" pitchFamily="2" charset="0"/>
              </a:rPr>
              <a:t>Trump’s </a:t>
            </a:r>
            <a:r>
              <a:rPr lang="en-US" sz="2000" b="1" dirty="0">
                <a:latin typeface="Bangle Thin" panose="00000400000000000000" pitchFamily="2" charset="0"/>
              </a:rPr>
              <a:t>greatest </a:t>
            </a:r>
            <a:r>
              <a:rPr lang="en-US" sz="2000" b="1" dirty="0" smtClean="0">
                <a:latin typeface="Bangle Thin" panose="00000400000000000000" pitchFamily="2" charset="0"/>
              </a:rPr>
              <a:t>accomplishments </a:t>
            </a:r>
            <a:r>
              <a:rPr lang="en-US" sz="2000" b="1" dirty="0">
                <a:latin typeface="Bangle Thin" panose="00000400000000000000" pitchFamily="2" charset="0"/>
              </a:rPr>
              <a:t>was saving us from Hillary Clinton. Her election would have, ultimately, lead to a </a:t>
            </a:r>
            <a:r>
              <a:rPr lang="en-US" sz="2000" b="1" dirty="0" smtClean="0">
                <a:latin typeface="Bangle Thin" panose="00000400000000000000" pitchFamily="2" charset="0"/>
              </a:rPr>
              <a:t>PS </a:t>
            </a:r>
            <a:r>
              <a:rPr lang="en-US" sz="2000" b="1" dirty="0">
                <a:latin typeface="Bangle Thin" panose="00000400000000000000" pitchFamily="2" charset="0"/>
              </a:rPr>
              <a:t>society.  No other potential candidate could have garnered the support needed to defeat Clinton; Trump literally saved America.</a:t>
            </a:r>
          </a:p>
        </p:txBody>
      </p:sp>
      <p:sp>
        <p:nvSpPr>
          <p:cNvPr id="5" name="TextBox 4"/>
          <p:cNvSpPr txBox="1"/>
          <p:nvPr/>
        </p:nvSpPr>
        <p:spPr>
          <a:xfrm>
            <a:off x="152400" y="6478836"/>
            <a:ext cx="415498" cy="369332"/>
          </a:xfrm>
          <a:prstGeom prst="rect">
            <a:avLst/>
          </a:prstGeom>
          <a:noFill/>
        </p:spPr>
        <p:txBody>
          <a:bodyPr wrap="none" rtlCol="0">
            <a:spAutoFit/>
          </a:bodyPr>
          <a:lstStyle/>
          <a:p>
            <a:r>
              <a:rPr lang="en-US" dirty="0"/>
              <a:t>3</a:t>
            </a:r>
            <a:r>
              <a:rPr lang="en-US" dirty="0" smtClean="0"/>
              <a:t>2</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590800"/>
            <a:ext cx="4914171" cy="4114800"/>
          </a:xfrm>
          <a:prstGeom prst="rect">
            <a:avLst/>
          </a:prstGeom>
        </p:spPr>
      </p:pic>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2209800" y="2667000"/>
            <a:ext cx="5715000" cy="954107"/>
          </a:xfrm>
          <a:prstGeom prst="rect">
            <a:avLst/>
          </a:prstGeom>
        </p:spPr>
        <p:txBody>
          <a:bodyPr wrap="square">
            <a:spAutoFit/>
          </a:bodyPr>
          <a:lstStyle/>
          <a:p>
            <a:pPr lvl="0"/>
            <a:endParaRPr lang="en-US" sz="800" i="1" dirty="0" smtClean="0"/>
          </a:p>
          <a:p>
            <a:pPr lvl="0"/>
            <a:r>
              <a:rPr lang="en-US" sz="2000" dirty="0" smtClean="0">
                <a:latin typeface="Bangle Thin" panose="00000400000000000000" pitchFamily="2" charset="0"/>
              </a:rPr>
              <a:t>PM: Women, gays, Blacks, etc. are deprived of happiness because of the actions of others.</a:t>
            </a:r>
          </a:p>
          <a:p>
            <a:pPr lvl="0"/>
            <a:endParaRPr lang="en-US" sz="800" dirty="0" smtClean="0">
              <a:solidFill>
                <a:schemeClr val="bg1"/>
              </a:solidFill>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5" name="Rectangle 4"/>
          <p:cNvSpPr/>
          <p:nvPr/>
        </p:nvSpPr>
        <p:spPr>
          <a:xfrm>
            <a:off x="3810000" y="3733800"/>
            <a:ext cx="4572000" cy="923330"/>
          </a:xfrm>
          <a:prstGeom prst="rect">
            <a:avLst/>
          </a:prstGeom>
        </p:spPr>
        <p:txBody>
          <a:bodyPr>
            <a:spAutoFit/>
          </a:bodyPr>
          <a:lstStyle/>
          <a:p>
            <a:r>
              <a:rPr lang="en-US" i="1" dirty="0">
                <a:solidFill>
                  <a:srgbClr val="FFFF00"/>
                </a:solidFill>
                <a:latin typeface="Bangle Thin" panose="00000400000000000000" pitchFamily="2" charset="0"/>
              </a:rPr>
              <a:t>Progressives create victims and therefore steal the opportunity for happiness from those they profess to be helping.</a:t>
            </a:r>
            <a:endParaRPr lang="en-US" dirty="0">
              <a:solidFill>
                <a:schemeClr val="bg1"/>
              </a:solidFill>
              <a:latin typeface="Bangle Thin" panose="00000400000000000000" pitchFamily="2" charset="0"/>
            </a:endParaRPr>
          </a:p>
        </p:txBody>
      </p:sp>
      <p:sp>
        <p:nvSpPr>
          <p:cNvPr id="6" name="Rectangle 5"/>
          <p:cNvSpPr/>
          <p:nvPr/>
        </p:nvSpPr>
        <p:spPr>
          <a:xfrm>
            <a:off x="412956" y="1057870"/>
            <a:ext cx="7848600" cy="923330"/>
          </a:xfrm>
          <a:prstGeom prst="rect">
            <a:avLst/>
          </a:prstGeom>
        </p:spPr>
        <p:txBody>
          <a:bodyPr wrap="square">
            <a:spAutoFit/>
          </a:bodyPr>
          <a:lstStyle/>
          <a:p>
            <a:pPr lvl="0"/>
            <a:r>
              <a:rPr lang="en-US" dirty="0">
                <a:latin typeface="Bangle Thin" panose="00000400000000000000" pitchFamily="2" charset="0"/>
              </a:rPr>
              <a:t>Listed below are a number of Conservative Statements (CS) on basic societal issues, followed by how the Progressive Movement (PM) views the issue. I also </a:t>
            </a:r>
            <a:r>
              <a:rPr lang="en-US" dirty="0">
                <a:solidFill>
                  <a:srgbClr val="FFFF00"/>
                </a:solidFill>
                <a:latin typeface="Bangle Thin" panose="00000400000000000000" pitchFamily="2" charset="0"/>
              </a:rPr>
              <a:t>comment</a:t>
            </a:r>
            <a:r>
              <a:rPr lang="en-US" dirty="0">
                <a:latin typeface="Bangle Thin" panose="00000400000000000000" pitchFamily="2" charset="0"/>
              </a:rPr>
              <a:t> in order to provide greater clarity.</a:t>
            </a:r>
          </a:p>
        </p:txBody>
      </p:sp>
      <p:sp>
        <p:nvSpPr>
          <p:cNvPr id="7" name="Rectangle 6"/>
          <p:cNvSpPr/>
          <p:nvPr/>
        </p:nvSpPr>
        <p:spPr>
          <a:xfrm>
            <a:off x="1676400" y="2057400"/>
            <a:ext cx="6705600" cy="646331"/>
          </a:xfrm>
          <a:prstGeom prst="rect">
            <a:avLst/>
          </a:prstGeom>
        </p:spPr>
        <p:txBody>
          <a:bodyPr wrap="square">
            <a:spAutoFit/>
          </a:bodyPr>
          <a:lstStyle/>
          <a:p>
            <a:pPr lvl="0"/>
            <a:r>
              <a:rPr lang="en-US" i="1" dirty="0">
                <a:latin typeface="Bangle Thin" panose="00000400000000000000" pitchFamily="2" charset="0"/>
              </a:rPr>
              <a:t>CS: Every person of every race, religion, gender, and sexual orientation deserves their chance at happiness; the pursuit of happiness is a God-given right.</a:t>
            </a:r>
          </a:p>
        </p:txBody>
      </p:sp>
      <p:sp>
        <p:nvSpPr>
          <p:cNvPr id="11" name="TextBox 10"/>
          <p:cNvSpPr txBox="1"/>
          <p:nvPr/>
        </p:nvSpPr>
        <p:spPr>
          <a:xfrm>
            <a:off x="152400" y="6478836"/>
            <a:ext cx="415498" cy="369332"/>
          </a:xfrm>
          <a:prstGeom prst="rect">
            <a:avLst/>
          </a:prstGeom>
          <a:noFill/>
        </p:spPr>
        <p:txBody>
          <a:bodyPr wrap="none" rtlCol="0">
            <a:spAutoFit/>
          </a:bodyPr>
          <a:lstStyle/>
          <a:p>
            <a:r>
              <a:rPr lang="en-US" dirty="0" smtClean="0"/>
              <a:t>15</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037304"/>
            <a:ext cx="8229600" cy="3016210"/>
          </a:xfrm>
          <a:prstGeom prst="rect">
            <a:avLst/>
          </a:prstGeom>
        </p:spPr>
        <p:txBody>
          <a:bodyPr wrap="square">
            <a:spAutoFit/>
          </a:bodyPr>
          <a:lstStyle/>
          <a:p>
            <a:pPr>
              <a:spcAft>
                <a:spcPts val="1200"/>
              </a:spcAft>
            </a:pPr>
            <a:r>
              <a:rPr lang="en-US" sz="2000" i="1" dirty="0" smtClean="0">
                <a:latin typeface="Bangle Thin" panose="00000400000000000000" pitchFamily="2" charset="0"/>
              </a:rPr>
              <a:t>CS: Everyone should have the opportunity to reach their potential and, thereby, experience a level of success, personal and financial, that matches their dreams, hopes, and expectations.</a:t>
            </a:r>
          </a:p>
          <a:p>
            <a:pPr>
              <a:spcAft>
                <a:spcPts val="1200"/>
              </a:spcAft>
            </a:pPr>
            <a:r>
              <a:rPr lang="en-US" sz="2000" i="1" dirty="0" smtClean="0">
                <a:solidFill>
                  <a:srgbClr val="FFFF00"/>
                </a:solidFill>
                <a:latin typeface="Bangle Thin" panose="00000400000000000000" pitchFamily="2" charset="0"/>
              </a:rPr>
              <a:t>This is equal opportunity, not equal outcome.</a:t>
            </a:r>
            <a:endParaRPr lang="en-US" sz="2000" dirty="0" smtClean="0">
              <a:solidFill>
                <a:srgbClr val="FFFF00"/>
              </a:solidFill>
              <a:latin typeface="Bangle Thin" panose="00000400000000000000" pitchFamily="2" charset="0"/>
            </a:endParaRPr>
          </a:p>
          <a:p>
            <a:pPr>
              <a:spcAft>
                <a:spcPts val="1200"/>
              </a:spcAft>
            </a:pPr>
            <a:r>
              <a:rPr lang="en-US" sz="2000" dirty="0" smtClean="0">
                <a:latin typeface="Bangle Thin" panose="00000400000000000000" pitchFamily="2" charset="0"/>
              </a:rPr>
              <a:t>PM: The goal is equal outcome. It is unfair that some succeed and others fail.</a:t>
            </a:r>
          </a:p>
          <a:p>
            <a:pPr>
              <a:spcAft>
                <a:spcPts val="1200"/>
              </a:spcAft>
            </a:pPr>
            <a:r>
              <a:rPr lang="en-US" sz="2000" dirty="0" smtClean="0">
                <a:latin typeface="Bangle Thin" panose="00000400000000000000" pitchFamily="2" charset="0"/>
              </a:rPr>
              <a:t> </a:t>
            </a:r>
            <a:r>
              <a:rPr lang="en-US" sz="2000" i="1" dirty="0" smtClean="0">
                <a:solidFill>
                  <a:srgbClr val="FFFF00"/>
                </a:solidFill>
                <a:latin typeface="Bangle Thin" panose="00000400000000000000" pitchFamily="2" charset="0"/>
              </a:rPr>
              <a:t>This, of course, is ridiculous to the extreme. \People are different, it is impossible to create equal outcome; we all have our advantages and disadvantages, our strengths and weaknesses.</a:t>
            </a:r>
            <a:endParaRPr lang="en-US" sz="2000" dirty="0">
              <a:solidFill>
                <a:schemeClr val="bg1"/>
              </a:solidFill>
              <a:latin typeface="Bangle Thin" panose="00000400000000000000" pitchFamily="2" charset="0"/>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836" y="4191000"/>
            <a:ext cx="4148328" cy="2351068"/>
          </a:xfrm>
          <a:prstGeom prst="rect">
            <a:avLst/>
          </a:prstGeom>
        </p:spPr>
      </p:pic>
      <p:sp>
        <p:nvSpPr>
          <p:cNvPr id="6" name="TextBox 5"/>
          <p:cNvSpPr txBox="1"/>
          <p:nvPr/>
        </p:nvSpPr>
        <p:spPr>
          <a:xfrm>
            <a:off x="152400" y="6478836"/>
            <a:ext cx="415498" cy="369332"/>
          </a:xfrm>
          <a:prstGeom prst="rect">
            <a:avLst/>
          </a:prstGeom>
          <a:noFill/>
        </p:spPr>
        <p:txBody>
          <a:bodyPr wrap="none" rtlCol="0">
            <a:spAutoFit/>
          </a:bodyPr>
          <a:lstStyle/>
          <a:p>
            <a:r>
              <a:rPr lang="en-US" dirty="0" smtClean="0"/>
              <a:t>16</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034844"/>
            <a:ext cx="8229600" cy="2246769"/>
          </a:xfrm>
          <a:prstGeom prst="rect">
            <a:avLst/>
          </a:prstGeom>
        </p:spPr>
        <p:txBody>
          <a:bodyPr wrap="square">
            <a:spAutoFit/>
          </a:bodyPr>
          <a:lstStyle/>
          <a:p>
            <a:pPr>
              <a:spcAft>
                <a:spcPts val="1200"/>
              </a:spcAft>
            </a:pPr>
            <a:r>
              <a:rPr lang="en-US" sz="2000" i="1" dirty="0" smtClean="0">
                <a:latin typeface="Bangle Thin" panose="00000400000000000000" pitchFamily="2" charset="0"/>
              </a:rPr>
              <a:t>CS: Everyone should be treated equally in life, career, and education; everyone should be treated with respect, until such time they prove they are unworthy of respect</a:t>
            </a:r>
          </a:p>
          <a:p>
            <a:pPr>
              <a:spcAft>
                <a:spcPts val="1200"/>
              </a:spcAft>
            </a:pPr>
            <a:r>
              <a:rPr lang="en-US" sz="2000" dirty="0" smtClean="0">
                <a:latin typeface="Bangle Thin" panose="00000400000000000000" pitchFamily="2" charset="0"/>
              </a:rPr>
              <a:t>PM: Those supporting Progressivism are treated differently than those who challenge their beliefs and resulting policies.</a:t>
            </a:r>
          </a:p>
          <a:p>
            <a:pPr>
              <a:spcAft>
                <a:spcPts val="1200"/>
              </a:spcAft>
            </a:pPr>
            <a:r>
              <a:rPr lang="en-US" sz="2000" i="1" dirty="0" smtClean="0">
                <a:solidFill>
                  <a:srgbClr val="FFFF00"/>
                </a:solidFill>
                <a:latin typeface="Bangle Thin" panose="00000400000000000000" pitchFamily="2" charset="0"/>
              </a:rPr>
              <a:t>Therefore, they treat Clarence Thomas and Brett Kavanaugh very differently from how they treat Bill Clinton and Ted Kennedy.  </a:t>
            </a:r>
            <a:endParaRPr lang="en-US" sz="2000" dirty="0">
              <a:solidFill>
                <a:schemeClr val="bg1"/>
              </a:solidFill>
              <a:latin typeface="Bangle Thin" panose="00000400000000000000" pitchFamily="2" charset="0"/>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69" y="4038600"/>
            <a:ext cx="8615661" cy="2312397"/>
          </a:xfrm>
          <a:prstGeom prst="rect">
            <a:avLst/>
          </a:prstGeom>
        </p:spPr>
      </p:pic>
      <p:sp>
        <p:nvSpPr>
          <p:cNvPr id="7" name="TextBox 6"/>
          <p:cNvSpPr txBox="1"/>
          <p:nvPr/>
        </p:nvSpPr>
        <p:spPr>
          <a:xfrm>
            <a:off x="152400" y="6478836"/>
            <a:ext cx="415498" cy="369332"/>
          </a:xfrm>
          <a:prstGeom prst="rect">
            <a:avLst/>
          </a:prstGeom>
          <a:noFill/>
        </p:spPr>
        <p:txBody>
          <a:bodyPr wrap="none" rtlCol="0">
            <a:spAutoFit/>
          </a:bodyPr>
          <a:lstStyle/>
          <a:p>
            <a:r>
              <a:rPr lang="en-US" dirty="0" smtClean="0"/>
              <a:t>17</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384" y="1866915"/>
            <a:ext cx="4032571" cy="5003375"/>
          </a:xfrm>
          <a:prstGeom prst="rect">
            <a:avLst/>
          </a:prstGeom>
        </p:spPr>
      </p:pic>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037304"/>
            <a:ext cx="8229600" cy="3970318"/>
          </a:xfrm>
          <a:prstGeom prst="rect">
            <a:avLst/>
          </a:prstGeom>
        </p:spPr>
        <p:txBody>
          <a:bodyPr wrap="square">
            <a:spAutoFit/>
          </a:bodyPr>
          <a:lstStyle/>
          <a:p>
            <a:pPr lvl="0"/>
            <a:r>
              <a:rPr lang="en-US" sz="2000" i="1" dirty="0" smtClean="0">
                <a:latin typeface="Bangle Thin" panose="00000400000000000000" pitchFamily="2" charset="0"/>
              </a:rPr>
              <a:t>CS: No one, no one, should receive special treatment under the law; Lady Justice wears a blindfold for a reason.</a:t>
            </a:r>
          </a:p>
          <a:p>
            <a:pPr lvl="0"/>
            <a:endParaRPr lang="en-US" sz="2000" i="1" dirty="0" smtClean="0">
              <a:latin typeface="Bangle Thin" panose="00000400000000000000" pitchFamily="2" charset="0"/>
            </a:endParaRPr>
          </a:p>
          <a:p>
            <a:r>
              <a:rPr lang="en-US" sz="2000" dirty="0" smtClean="0">
                <a:latin typeface="Bangle Thin" panose="00000400000000000000" pitchFamily="2" charset="0"/>
              </a:rPr>
              <a:t>PM: Powerful Progressives will be judged differently than </a:t>
            </a:r>
            <a:br>
              <a:rPr lang="en-US" sz="2000" dirty="0" smtClean="0">
                <a:latin typeface="Bangle Thin" panose="00000400000000000000" pitchFamily="2" charset="0"/>
              </a:rPr>
            </a:br>
            <a:r>
              <a:rPr lang="en-US" sz="2000" dirty="0" smtClean="0">
                <a:latin typeface="Bangle Thin" panose="00000400000000000000" pitchFamily="2" charset="0"/>
              </a:rPr>
              <a:t>the “common” folk. </a:t>
            </a:r>
          </a:p>
          <a:p>
            <a:r>
              <a:rPr lang="en-US" sz="2000" dirty="0" smtClean="0">
                <a:latin typeface="Bangle Thin" panose="00000400000000000000" pitchFamily="2" charset="0"/>
              </a:rPr>
              <a:t> </a:t>
            </a:r>
          </a:p>
          <a:p>
            <a:r>
              <a:rPr lang="en-US" sz="2000" i="1" dirty="0">
                <a:solidFill>
                  <a:srgbClr val="FFFF00"/>
                </a:solidFill>
                <a:latin typeface="Bangle Thin" panose="00000400000000000000" pitchFamily="2" charset="0"/>
              </a:rPr>
              <a:t>Hillary’s criminal behavior regarding her unauthorized </a:t>
            </a:r>
            <a:r>
              <a:rPr lang="en-US" sz="2000" i="1" dirty="0" smtClean="0">
                <a:solidFill>
                  <a:srgbClr val="FFFF00"/>
                </a:solidFill>
                <a:latin typeface="Bangle Thin" panose="00000400000000000000" pitchFamily="2" charset="0"/>
              </a:rPr>
              <a:t/>
            </a:r>
            <a:br>
              <a:rPr lang="en-US" sz="2000" i="1" dirty="0" smtClean="0">
                <a:solidFill>
                  <a:srgbClr val="FFFF00"/>
                </a:solidFill>
                <a:latin typeface="Bangle Thin" panose="00000400000000000000" pitchFamily="2" charset="0"/>
              </a:rPr>
            </a:br>
            <a:r>
              <a:rPr lang="en-US" sz="2000" i="1" dirty="0" smtClean="0">
                <a:solidFill>
                  <a:srgbClr val="FFFF00"/>
                </a:solidFill>
                <a:latin typeface="Bangle Thin" panose="00000400000000000000" pitchFamily="2" charset="0"/>
              </a:rPr>
              <a:t>server </a:t>
            </a:r>
            <a:r>
              <a:rPr lang="en-US" sz="2000" i="1" dirty="0">
                <a:solidFill>
                  <a:srgbClr val="FFFF00"/>
                </a:solidFill>
                <a:latin typeface="Bangle Thin" panose="00000400000000000000" pitchFamily="2" charset="0"/>
              </a:rPr>
              <a:t>and emails were essentially ignored while a </a:t>
            </a:r>
            <a:r>
              <a:rPr lang="en-US" sz="2000" i="1" dirty="0" smtClean="0">
                <a:solidFill>
                  <a:srgbClr val="FFFF00"/>
                </a:solidFill>
                <a:latin typeface="Bangle Thin" panose="00000400000000000000" pitchFamily="2" charset="0"/>
              </a:rPr>
              <a:t/>
            </a:r>
            <a:br>
              <a:rPr lang="en-US" sz="2000" i="1" dirty="0" smtClean="0">
                <a:solidFill>
                  <a:srgbClr val="FFFF00"/>
                </a:solidFill>
                <a:latin typeface="Bangle Thin" panose="00000400000000000000" pitchFamily="2" charset="0"/>
              </a:rPr>
            </a:br>
            <a:r>
              <a:rPr lang="en-US" sz="2000" i="1" dirty="0" smtClean="0">
                <a:solidFill>
                  <a:srgbClr val="FFFF00"/>
                </a:solidFill>
                <a:latin typeface="Bangle Thin" panose="00000400000000000000" pitchFamily="2" charset="0"/>
              </a:rPr>
              <a:t>sailor</a:t>
            </a:r>
            <a:r>
              <a:rPr lang="en-US" sz="2000" i="1" dirty="0">
                <a:solidFill>
                  <a:srgbClr val="FFFF00"/>
                </a:solidFill>
                <a:latin typeface="Bangle Thin" panose="00000400000000000000" pitchFamily="2" charset="0"/>
              </a:rPr>
              <a:t>, who innocently took some pictures of his </a:t>
            </a:r>
            <a:r>
              <a:rPr lang="en-US" sz="2000" i="1" dirty="0" smtClean="0">
                <a:solidFill>
                  <a:srgbClr val="FFFF00"/>
                </a:solidFill>
                <a:latin typeface="Bangle Thin" panose="00000400000000000000" pitchFamily="2" charset="0"/>
              </a:rPr>
              <a:t/>
            </a:r>
            <a:br>
              <a:rPr lang="en-US" sz="2000" i="1" dirty="0" smtClean="0">
                <a:solidFill>
                  <a:srgbClr val="FFFF00"/>
                </a:solidFill>
                <a:latin typeface="Bangle Thin" panose="00000400000000000000" pitchFamily="2" charset="0"/>
              </a:rPr>
            </a:br>
            <a:r>
              <a:rPr lang="en-US" sz="2000" i="1" dirty="0" smtClean="0">
                <a:solidFill>
                  <a:srgbClr val="FFFF00"/>
                </a:solidFill>
                <a:latin typeface="Bangle Thin" panose="00000400000000000000" pitchFamily="2" charset="0"/>
              </a:rPr>
              <a:t>nuclear </a:t>
            </a:r>
            <a:r>
              <a:rPr lang="en-US" sz="2000" i="1" dirty="0">
                <a:solidFill>
                  <a:srgbClr val="FFFF00"/>
                </a:solidFill>
                <a:latin typeface="Bangle Thin" panose="00000400000000000000" pitchFamily="2" charset="0"/>
              </a:rPr>
              <a:t>sub, was sentenced to a year in jail and </a:t>
            </a:r>
            <a:r>
              <a:rPr lang="en-US" sz="2000" i="1" dirty="0" smtClean="0">
                <a:solidFill>
                  <a:srgbClr val="FFFF00"/>
                </a:solidFill>
                <a:latin typeface="Bangle Thin" panose="00000400000000000000" pitchFamily="2" charset="0"/>
              </a:rPr>
              <a:t/>
            </a:r>
            <a:br>
              <a:rPr lang="en-US" sz="2000" i="1" dirty="0" smtClean="0">
                <a:solidFill>
                  <a:srgbClr val="FFFF00"/>
                </a:solidFill>
                <a:latin typeface="Bangle Thin" panose="00000400000000000000" pitchFamily="2" charset="0"/>
              </a:rPr>
            </a:br>
            <a:r>
              <a:rPr lang="en-US" sz="2000" i="1" dirty="0" smtClean="0">
                <a:solidFill>
                  <a:srgbClr val="FFFF00"/>
                </a:solidFill>
                <a:latin typeface="Bangle Thin" panose="00000400000000000000" pitchFamily="2" charset="0"/>
              </a:rPr>
              <a:t>branded </a:t>
            </a:r>
            <a:r>
              <a:rPr lang="en-US" sz="2000" i="1" dirty="0">
                <a:solidFill>
                  <a:srgbClr val="FFFF00"/>
                </a:solidFill>
                <a:latin typeface="Bangle Thin" panose="00000400000000000000" pitchFamily="2" charset="0"/>
              </a:rPr>
              <a:t>a felon for the rest of his life.</a:t>
            </a:r>
            <a:endParaRPr lang="en-US" sz="2000" b="1" dirty="0">
              <a:solidFill>
                <a:schemeClr val="bg1"/>
              </a:solidFill>
              <a:latin typeface="Bangle Thin" panose="00000400000000000000" pitchFamily="2" charset="0"/>
            </a:endParaRPr>
          </a:p>
          <a:p>
            <a:endParaRPr lang="en-US" sz="2400" dirty="0">
              <a:solidFill>
                <a:schemeClr val="bg1"/>
              </a:solidFill>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7" name="TextBox 6"/>
          <p:cNvSpPr txBox="1"/>
          <p:nvPr/>
        </p:nvSpPr>
        <p:spPr>
          <a:xfrm>
            <a:off x="152400" y="6478836"/>
            <a:ext cx="415498" cy="369332"/>
          </a:xfrm>
          <a:prstGeom prst="rect">
            <a:avLst/>
          </a:prstGeom>
          <a:noFill/>
        </p:spPr>
        <p:txBody>
          <a:bodyPr wrap="none" rtlCol="0">
            <a:spAutoFit/>
          </a:bodyPr>
          <a:lstStyle/>
          <a:p>
            <a:r>
              <a:rPr lang="en-US" dirty="0" smtClean="0"/>
              <a:t>18</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Why Does</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 Trump Need Defending</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533400" y="1143000"/>
            <a:ext cx="8382000" cy="2785378"/>
          </a:xfrm>
          <a:prstGeom prst="rect">
            <a:avLst/>
          </a:prstGeom>
        </p:spPr>
        <p:txBody>
          <a:bodyPr wrap="square">
            <a:spAutoFit/>
          </a:bodyPr>
          <a:lstStyle/>
          <a:p>
            <a:pPr>
              <a:lnSpc>
                <a:spcPct val="75000"/>
              </a:lnSpc>
              <a:spcAft>
                <a:spcPts val="1200"/>
              </a:spcAft>
            </a:pPr>
            <a:r>
              <a:rPr lang="en-US" sz="2000" dirty="0">
                <a:latin typeface="Bangle" panose="00000400000000000000" pitchFamily="2" charset="0"/>
                <a:cs typeface="Arial" pitchFamily="34" charset="0"/>
              </a:rPr>
              <a:t>F</a:t>
            </a:r>
            <a:r>
              <a:rPr lang="en-US" sz="2000" dirty="0" smtClean="0">
                <a:latin typeface="Bangle" panose="00000400000000000000" pitchFamily="2" charset="0"/>
                <a:cs typeface="Arial" pitchFamily="34" charset="0"/>
              </a:rPr>
              <a:t>or the past 4 years he’s been continually attacked with lies, exaggerations, innuendo, and character assassination  by: </a:t>
            </a:r>
          </a:p>
          <a:p>
            <a:pPr marL="342900" indent="-342900">
              <a:lnSpc>
                <a:spcPct val="75000"/>
              </a:lnSpc>
              <a:spcAft>
                <a:spcPts val="1200"/>
              </a:spcAft>
              <a:buFont typeface="Arial" panose="020B0604020202020204" pitchFamily="34" charset="0"/>
              <a:buChar char="•"/>
            </a:pPr>
            <a:r>
              <a:rPr lang="en-US" sz="2000" dirty="0" smtClean="0">
                <a:latin typeface="Bangle Thin" panose="00000400000000000000" pitchFamily="2" charset="0"/>
                <a:cs typeface="Arial" pitchFamily="34" charset="0"/>
              </a:rPr>
              <a:t>The Progressive media (NBC, CBS, ABC, CNN, and the Washington Post and New York Times)</a:t>
            </a:r>
          </a:p>
          <a:p>
            <a:pPr marL="285750" indent="-285750">
              <a:lnSpc>
                <a:spcPct val="75000"/>
              </a:lnSpc>
              <a:spcAft>
                <a:spcPts val="1200"/>
              </a:spcAft>
              <a:buFont typeface="Arial" panose="020B0604020202020204" pitchFamily="34" charset="0"/>
              <a:buChar char="•"/>
            </a:pPr>
            <a:r>
              <a:rPr lang="en-US" sz="2000" dirty="0" smtClean="0">
                <a:latin typeface="Bangle Thin" panose="00000400000000000000" pitchFamily="2" charset="0"/>
                <a:cs typeface="Arial" pitchFamily="34" charset="0"/>
              </a:rPr>
              <a:t>The Washington establishment (Democrats, Progressives, and the Republican and Conservative elites identified as Never </a:t>
            </a:r>
            <a:r>
              <a:rPr lang="en-US" sz="2000" dirty="0" err="1" smtClean="0">
                <a:latin typeface="Bangle Thin" panose="00000400000000000000" pitchFamily="2" charset="0"/>
                <a:cs typeface="Arial" pitchFamily="34" charset="0"/>
              </a:rPr>
              <a:t>Trumpers</a:t>
            </a:r>
            <a:r>
              <a:rPr lang="en-US" sz="2000" dirty="0" smtClean="0">
                <a:latin typeface="Bangle Thin" panose="00000400000000000000" pitchFamily="2" charset="0"/>
                <a:cs typeface="Arial" pitchFamily="34" charset="0"/>
              </a:rPr>
              <a:t>)</a:t>
            </a:r>
          </a:p>
          <a:p>
            <a:pPr marL="285750" indent="-285750">
              <a:lnSpc>
                <a:spcPct val="75000"/>
              </a:lnSpc>
              <a:spcAft>
                <a:spcPts val="1200"/>
              </a:spcAft>
              <a:buFont typeface="Arial" panose="020B0604020202020204" pitchFamily="34" charset="0"/>
              <a:buChar char="•"/>
            </a:pPr>
            <a:r>
              <a:rPr lang="en-US" sz="2000" dirty="0" smtClean="0">
                <a:latin typeface="Bangle Thin" panose="00000400000000000000" pitchFamily="2" charset="0"/>
                <a:cs typeface="Arial" pitchFamily="34" charset="0"/>
              </a:rPr>
              <a:t>Entertainment media (Movies, Television, and Music)</a:t>
            </a:r>
          </a:p>
          <a:p>
            <a:pPr marL="285750" indent="-285750">
              <a:lnSpc>
                <a:spcPct val="75000"/>
              </a:lnSpc>
              <a:spcAft>
                <a:spcPts val="1200"/>
              </a:spcAft>
              <a:buFont typeface="Arial" panose="020B0604020202020204" pitchFamily="34" charset="0"/>
              <a:buChar char="•"/>
            </a:pPr>
            <a:r>
              <a:rPr lang="en-US" sz="2000" dirty="0" smtClean="0">
                <a:latin typeface="Bangle Thin" panose="00000400000000000000" pitchFamily="2" charset="0"/>
                <a:cs typeface="Arial" pitchFamily="34" charset="0"/>
              </a:rPr>
              <a:t>And millions of people who believe everything these influential Progressives say about Trump, without bothering to find out the truth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4125637"/>
            <a:ext cx="4876800" cy="2427563"/>
          </a:xfrm>
          <a:prstGeom prst="rect">
            <a:avLst/>
          </a:prstGeom>
        </p:spPr>
      </p:pic>
      <p:sp>
        <p:nvSpPr>
          <p:cNvPr id="7" name="TextBox 6"/>
          <p:cNvSpPr txBox="1"/>
          <p:nvPr/>
        </p:nvSpPr>
        <p:spPr>
          <a:xfrm>
            <a:off x="152400" y="6478836"/>
            <a:ext cx="300082" cy="369332"/>
          </a:xfrm>
          <a:prstGeom prst="rect">
            <a:avLst/>
          </a:prstGeom>
          <a:noFill/>
        </p:spPr>
        <p:txBody>
          <a:bodyPr wrap="none" rtlCol="0">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036724"/>
            <a:ext cx="8458200" cy="3262432"/>
          </a:xfrm>
          <a:prstGeom prst="rect">
            <a:avLst/>
          </a:prstGeom>
        </p:spPr>
        <p:txBody>
          <a:bodyPr wrap="square">
            <a:spAutoFit/>
          </a:bodyPr>
          <a:lstStyle/>
          <a:p>
            <a:pPr>
              <a:spcAft>
                <a:spcPts val="1200"/>
              </a:spcAft>
            </a:pPr>
            <a:r>
              <a:rPr lang="en-US" sz="2000" i="1" dirty="0" smtClean="0">
                <a:latin typeface="Bangle Thin" panose="00000400000000000000" pitchFamily="2" charset="0"/>
              </a:rPr>
              <a:t>CS: Our laws must be followed. Bad or worthless laws should be changed, but until they are changed, those breaking, for whatever reason, must accept the penalty for their actions.</a:t>
            </a:r>
          </a:p>
          <a:p>
            <a:pPr>
              <a:spcAft>
                <a:spcPts val="1200"/>
              </a:spcAft>
            </a:pPr>
            <a:r>
              <a:rPr lang="en-US" sz="2000" dirty="0" smtClean="0">
                <a:latin typeface="Bangle Thin" panose="00000400000000000000" pitchFamily="2" charset="0"/>
              </a:rPr>
              <a:t>PM: Ignore any law that opposes a Progressive belief until such time that a Progressive judge can find the law unconstitutional. </a:t>
            </a:r>
          </a:p>
          <a:p>
            <a:pPr>
              <a:spcAft>
                <a:spcPts val="1200"/>
              </a:spcAft>
            </a:pPr>
            <a:r>
              <a:rPr lang="en-US" sz="2000" i="1" dirty="0" smtClean="0">
                <a:solidFill>
                  <a:srgbClr val="FFFF00"/>
                </a:solidFill>
                <a:latin typeface="Bangle Thin" panose="00000400000000000000" pitchFamily="2" charset="0"/>
              </a:rPr>
              <a:t>Our laws concerning illegal aliens are completely ignored by Progressive politicians, judges, and sanctuary cities. For example: Title </a:t>
            </a:r>
            <a:r>
              <a:rPr lang="en-US" sz="2000" i="1" dirty="0">
                <a:solidFill>
                  <a:srgbClr val="FFFF00"/>
                </a:solidFill>
                <a:latin typeface="Bangle Thin" panose="00000400000000000000" pitchFamily="2" charset="0"/>
              </a:rPr>
              <a:t>8 U.S. Code § 1325.Improper entry by alien</a:t>
            </a:r>
          </a:p>
          <a:p>
            <a:endParaRPr lang="en-US" sz="2400" b="1" dirty="0">
              <a:solidFill>
                <a:schemeClr val="bg1"/>
              </a:solidFill>
              <a:latin typeface="Bradley Hand ITC" pitchFamily="66" charset="0"/>
            </a:endParaRPr>
          </a:p>
          <a:p>
            <a:endParaRPr lang="en-US" sz="2400" dirty="0">
              <a:solidFill>
                <a:schemeClr val="bg1"/>
              </a:solidFill>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378" y="4038600"/>
            <a:ext cx="4947243" cy="2438400"/>
          </a:xfrm>
          <a:prstGeom prst="rect">
            <a:avLst/>
          </a:prstGeom>
        </p:spPr>
      </p:pic>
      <p:sp>
        <p:nvSpPr>
          <p:cNvPr id="6" name="TextBox 5"/>
          <p:cNvSpPr txBox="1"/>
          <p:nvPr/>
        </p:nvSpPr>
        <p:spPr>
          <a:xfrm>
            <a:off x="152400" y="6478836"/>
            <a:ext cx="415498" cy="369332"/>
          </a:xfrm>
          <a:prstGeom prst="rect">
            <a:avLst/>
          </a:prstGeom>
          <a:noFill/>
        </p:spPr>
        <p:txBody>
          <a:bodyPr wrap="none" rtlCol="0">
            <a:spAutoFit/>
          </a:bodyPr>
          <a:lstStyle/>
          <a:p>
            <a:r>
              <a:rPr lang="en-US" dirty="0" smtClean="0"/>
              <a:t>19</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1000" y="1034844"/>
            <a:ext cx="8458200" cy="3877985"/>
          </a:xfrm>
          <a:prstGeom prst="rect">
            <a:avLst/>
          </a:prstGeom>
        </p:spPr>
        <p:txBody>
          <a:bodyPr wrap="square">
            <a:spAutoFit/>
          </a:bodyPr>
          <a:lstStyle/>
          <a:p>
            <a:pPr lvl="0">
              <a:spcAft>
                <a:spcPts val="1200"/>
              </a:spcAft>
            </a:pPr>
            <a:r>
              <a:rPr lang="en-US" sz="2000" i="1" dirty="0" smtClean="0">
                <a:latin typeface="Bangle Thin" panose="00000400000000000000" pitchFamily="2" charset="0"/>
              </a:rPr>
              <a:t>CS: A strong federal government (even worse, world government) will inevitably take away freedom and liberty from the people, drastically limiting opportunities for individuals to achieve happiness and success.</a:t>
            </a:r>
          </a:p>
          <a:p>
            <a:pPr>
              <a:spcAft>
                <a:spcPts val="1200"/>
              </a:spcAft>
            </a:pPr>
            <a:r>
              <a:rPr lang="en-US" sz="2000" dirty="0" smtClean="0">
                <a:latin typeface="Bangle Thin" panose="00000400000000000000" pitchFamily="2" charset="0"/>
              </a:rPr>
              <a:t>PM: What must be accomplished can only be accomplished by a strong central government. With the large, critical issues threatening the entire world, a world government is necessary to make sure that what needs to be done gets done.</a:t>
            </a:r>
          </a:p>
          <a:p>
            <a:pPr>
              <a:spcAft>
                <a:spcPts val="1200"/>
              </a:spcAft>
            </a:pPr>
            <a:r>
              <a:rPr lang="en-US" sz="2000" i="1" dirty="0" smtClean="0">
                <a:solidFill>
                  <a:srgbClr val="FFFF00"/>
                </a:solidFill>
                <a:latin typeface="Bangle Thin" panose="00000400000000000000" pitchFamily="2" charset="0"/>
              </a:rPr>
              <a:t>The elite will “save the world.” In their ignorance, they believe that we are not capable of making the right decisions for ourselves, our communities, the nation, or the world.</a:t>
            </a:r>
          </a:p>
          <a:p>
            <a:endParaRPr lang="en-US" sz="2400" b="1" dirty="0" smtClean="0">
              <a:solidFill>
                <a:schemeClr val="bg1"/>
              </a:solidFill>
              <a:latin typeface="Bradley Hand ITC" pitchFamily="66" charset="0"/>
            </a:endParaRPr>
          </a:p>
          <a:p>
            <a:endParaRPr lang="en-US" sz="2400" dirty="0">
              <a:solidFill>
                <a:schemeClr val="bg1"/>
              </a:solidFill>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8232" y="4419600"/>
            <a:ext cx="3907536" cy="1987296"/>
          </a:xfrm>
          <a:prstGeom prst="rect">
            <a:avLst/>
          </a:prstGeom>
        </p:spPr>
      </p:pic>
      <p:sp>
        <p:nvSpPr>
          <p:cNvPr id="7" name="TextBox 6"/>
          <p:cNvSpPr txBox="1"/>
          <p:nvPr/>
        </p:nvSpPr>
        <p:spPr>
          <a:xfrm>
            <a:off x="152400" y="6478836"/>
            <a:ext cx="415498" cy="369332"/>
          </a:xfrm>
          <a:prstGeom prst="rect">
            <a:avLst/>
          </a:prstGeom>
          <a:noFill/>
        </p:spPr>
        <p:txBody>
          <a:bodyPr wrap="none" rtlCol="0">
            <a:spAutoFit/>
          </a:bodyPr>
          <a:lstStyle/>
          <a:p>
            <a:r>
              <a:rPr lang="en-US" dirty="0" smtClean="0"/>
              <a:t>20</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031629"/>
            <a:ext cx="8458200" cy="1785104"/>
          </a:xfrm>
          <a:prstGeom prst="rect">
            <a:avLst/>
          </a:prstGeom>
        </p:spPr>
        <p:txBody>
          <a:bodyPr wrap="square">
            <a:spAutoFit/>
          </a:bodyPr>
          <a:lstStyle/>
          <a:p>
            <a:pPr>
              <a:spcAft>
                <a:spcPts val="1200"/>
              </a:spcAft>
            </a:pPr>
            <a:r>
              <a:rPr lang="en-US" sz="2000" i="1" dirty="0" smtClean="0">
                <a:latin typeface="Bangle Thin" panose="00000400000000000000" pitchFamily="2" charset="0"/>
              </a:rPr>
              <a:t>CS: The vast majority of people know what’s best for themselves and their families and that no government, especially a central government, can make better decisions for them.</a:t>
            </a:r>
          </a:p>
          <a:p>
            <a:pPr>
              <a:spcAft>
                <a:spcPts val="1200"/>
              </a:spcAft>
            </a:pPr>
            <a:r>
              <a:rPr lang="en-US" sz="2000" dirty="0" smtClean="0">
                <a:latin typeface="Bangle Thin" panose="00000400000000000000" pitchFamily="2" charset="0"/>
              </a:rPr>
              <a:t>PD: The central government under the control of Progressive wisdom provides the policies, laws, and culture that allows the general public to find peace and happiness; that assures that everyone of every race, nationality, gender, and sexual orientation is treated fairly.</a:t>
            </a:r>
            <a:endParaRPr lang="en-US" sz="2000" dirty="0">
              <a:latin typeface="Bangle Thin" panose="00000400000000000000" pitchFamily="2" charset="0"/>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625" y="3124200"/>
            <a:ext cx="6000750" cy="3200400"/>
          </a:xfrm>
          <a:prstGeom prst="rect">
            <a:avLst/>
          </a:prstGeom>
        </p:spPr>
      </p:pic>
      <p:sp>
        <p:nvSpPr>
          <p:cNvPr id="6" name="TextBox 5"/>
          <p:cNvSpPr txBox="1"/>
          <p:nvPr/>
        </p:nvSpPr>
        <p:spPr>
          <a:xfrm>
            <a:off x="152400" y="6478836"/>
            <a:ext cx="415498" cy="369332"/>
          </a:xfrm>
          <a:prstGeom prst="rect">
            <a:avLst/>
          </a:prstGeom>
          <a:noFill/>
        </p:spPr>
        <p:txBody>
          <a:bodyPr wrap="none" rtlCol="0">
            <a:spAutoFit/>
          </a:bodyPr>
          <a:lstStyle/>
          <a:p>
            <a:r>
              <a:rPr lang="en-US" dirty="0" smtClean="0"/>
              <a:t>21</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4136" y="1828800"/>
            <a:ext cx="5706464" cy="4876800"/>
          </a:xfrm>
          <a:prstGeom prst="rect">
            <a:avLst/>
          </a:prstGeom>
        </p:spPr>
      </p:pic>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914400"/>
            <a:ext cx="8458200" cy="3139321"/>
          </a:xfrm>
          <a:prstGeom prst="rect">
            <a:avLst/>
          </a:prstGeom>
        </p:spPr>
        <p:txBody>
          <a:bodyPr wrap="square">
            <a:spAutoFit/>
          </a:bodyPr>
          <a:lstStyle/>
          <a:p>
            <a:pPr lvl="0"/>
            <a:endParaRPr lang="en-US" sz="800" i="1" dirty="0" smtClean="0"/>
          </a:p>
          <a:p>
            <a:pPr lvl="0">
              <a:spcAft>
                <a:spcPts val="1200"/>
              </a:spcAft>
            </a:pPr>
            <a:r>
              <a:rPr lang="en-US" sz="2000" i="1" dirty="0" smtClean="0">
                <a:latin typeface="Bangle Thin" panose="00000400000000000000" pitchFamily="2" charset="0"/>
              </a:rPr>
              <a:t>CS: The Constitution and Bill of Rights states clearly our personal rights and responsibilities. We must protect what our founders created from all enemies both foreign and domestic.</a:t>
            </a:r>
          </a:p>
          <a:p>
            <a:pPr>
              <a:spcAft>
                <a:spcPts val="1200"/>
              </a:spcAft>
            </a:pPr>
            <a:r>
              <a:rPr lang="en-US" sz="2000" dirty="0" smtClean="0">
                <a:latin typeface="Bangle Thin" panose="00000400000000000000" pitchFamily="2" charset="0"/>
              </a:rPr>
              <a:t>PD: The Constitution and especially the Bill of Rights </a:t>
            </a:r>
            <a:br>
              <a:rPr lang="en-US" sz="2000" dirty="0" smtClean="0">
                <a:latin typeface="Bangle Thin" panose="00000400000000000000" pitchFamily="2" charset="0"/>
              </a:rPr>
            </a:br>
            <a:r>
              <a:rPr lang="en-US" sz="2000" dirty="0" smtClean="0">
                <a:latin typeface="Bangle Thin" panose="00000400000000000000" pitchFamily="2" charset="0"/>
              </a:rPr>
              <a:t>only tell us what government can’t do, we </a:t>
            </a:r>
            <a:br>
              <a:rPr lang="en-US" sz="2000" dirty="0" smtClean="0">
                <a:latin typeface="Bangle Thin" panose="00000400000000000000" pitchFamily="2" charset="0"/>
              </a:rPr>
            </a:br>
            <a:r>
              <a:rPr lang="en-US" sz="2000" dirty="0" smtClean="0">
                <a:latin typeface="Bangle Thin" panose="00000400000000000000" pitchFamily="2" charset="0"/>
              </a:rPr>
              <a:t>must have a Bill of Rights that tells </a:t>
            </a:r>
            <a:br>
              <a:rPr lang="en-US" sz="2000" dirty="0" smtClean="0">
                <a:latin typeface="Bangle Thin" panose="00000400000000000000" pitchFamily="2" charset="0"/>
              </a:rPr>
            </a:br>
            <a:r>
              <a:rPr lang="en-US" sz="2000" dirty="0" smtClean="0">
                <a:latin typeface="Bangle Thin" panose="00000400000000000000" pitchFamily="2" charset="0"/>
              </a:rPr>
              <a:t>us what the government </a:t>
            </a:r>
            <a:br>
              <a:rPr lang="en-US" sz="2000" dirty="0" smtClean="0">
                <a:latin typeface="Bangle Thin" panose="00000400000000000000" pitchFamily="2" charset="0"/>
              </a:rPr>
            </a:br>
            <a:r>
              <a:rPr lang="en-US" sz="2000" dirty="0" smtClean="0">
                <a:latin typeface="Bangle Thin" panose="00000400000000000000" pitchFamily="2" charset="0"/>
              </a:rPr>
              <a:t>can do to make life better, </a:t>
            </a:r>
            <a:br>
              <a:rPr lang="en-US" sz="2000" dirty="0" smtClean="0">
                <a:latin typeface="Bangle Thin" panose="00000400000000000000" pitchFamily="2" charset="0"/>
              </a:rPr>
            </a:br>
            <a:r>
              <a:rPr lang="en-US" sz="2000" dirty="0" smtClean="0">
                <a:latin typeface="Bangle Thin" panose="00000400000000000000" pitchFamily="2" charset="0"/>
              </a:rPr>
              <a:t>safer, fairer for every person </a:t>
            </a:r>
            <a:br>
              <a:rPr lang="en-US" sz="2000" dirty="0" smtClean="0">
                <a:latin typeface="Bangle Thin" panose="00000400000000000000" pitchFamily="2" charset="0"/>
              </a:rPr>
            </a:br>
            <a:r>
              <a:rPr lang="en-US" sz="2000" dirty="0" smtClean="0">
                <a:latin typeface="Bangle Thin" panose="00000400000000000000" pitchFamily="2" charset="0"/>
              </a:rPr>
              <a:t>living in the United States.</a:t>
            </a: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6" name="TextBox 5"/>
          <p:cNvSpPr txBox="1"/>
          <p:nvPr/>
        </p:nvSpPr>
        <p:spPr>
          <a:xfrm>
            <a:off x="152400" y="6478836"/>
            <a:ext cx="415498" cy="369332"/>
          </a:xfrm>
          <a:prstGeom prst="rect">
            <a:avLst/>
          </a:prstGeom>
          <a:noFill/>
        </p:spPr>
        <p:txBody>
          <a:bodyPr wrap="none" rtlCol="0">
            <a:spAutoFit/>
          </a:bodyPr>
          <a:lstStyle/>
          <a:p>
            <a:r>
              <a:rPr lang="en-US" dirty="0" smtClean="0"/>
              <a:t>22</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1000" y="1026855"/>
            <a:ext cx="8458200" cy="2862322"/>
          </a:xfrm>
          <a:prstGeom prst="rect">
            <a:avLst/>
          </a:prstGeom>
        </p:spPr>
        <p:txBody>
          <a:bodyPr wrap="square">
            <a:spAutoFit/>
          </a:bodyPr>
          <a:lstStyle/>
          <a:p>
            <a:pPr>
              <a:spcAft>
                <a:spcPts val="1200"/>
              </a:spcAft>
            </a:pPr>
            <a:r>
              <a:rPr lang="en-US" sz="2000" i="1" dirty="0" smtClean="0">
                <a:latin typeface="Bangle Thin" panose="00000400000000000000" pitchFamily="2" charset="0"/>
              </a:rPr>
              <a:t>CS: When people do find themselves in need of help, the best help comes from their community. When the federal government steps in and tries to help, they take power and influence from the community and exacerbate the problem.</a:t>
            </a:r>
          </a:p>
          <a:p>
            <a:pPr>
              <a:spcAft>
                <a:spcPts val="1200"/>
              </a:spcAft>
            </a:pPr>
            <a:r>
              <a:rPr lang="en-US" sz="2000" dirty="0" smtClean="0">
                <a:latin typeface="Bangle Thin" panose="00000400000000000000" pitchFamily="2" charset="0"/>
              </a:rPr>
              <a:t>PM: The federal government is the best source of help for those in need. Local communities, even states, often don’t have the resources needed to get done what </a:t>
            </a:r>
            <a:br>
              <a:rPr lang="en-US" sz="2000" dirty="0" smtClean="0">
                <a:latin typeface="Bangle Thin" panose="00000400000000000000" pitchFamily="2" charset="0"/>
              </a:rPr>
            </a:br>
            <a:r>
              <a:rPr lang="en-US" sz="2000" dirty="0" smtClean="0">
                <a:latin typeface="Bangle Thin" panose="00000400000000000000" pitchFamily="2" charset="0"/>
              </a:rPr>
              <a:t>must get done.</a:t>
            </a:r>
            <a:r>
              <a:rPr lang="en-US" sz="2000" dirty="0" smtClean="0">
                <a:solidFill>
                  <a:schemeClr val="bg1"/>
                </a:solidFill>
                <a:latin typeface="Bangle Thin" panose="00000400000000000000" pitchFamily="2" charset="0"/>
              </a:rPr>
              <a:t> </a:t>
            </a:r>
          </a:p>
          <a:p>
            <a:pPr>
              <a:spcAft>
                <a:spcPts val="1200"/>
              </a:spcAft>
            </a:pPr>
            <a:r>
              <a:rPr lang="en-US" sz="2000" i="1" dirty="0" smtClean="0">
                <a:solidFill>
                  <a:srgbClr val="FFFF00"/>
                </a:solidFill>
                <a:latin typeface="Bangle Thin" panose="00000400000000000000" pitchFamily="2" charset="0"/>
              </a:rPr>
              <a:t>Much of the time, the federal government fails, leaving many no better off. Even when they succeed, the local community would still have done a better, more loving job.</a:t>
            </a: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300" y="3886200"/>
            <a:ext cx="5105400" cy="2735644"/>
          </a:xfrm>
          <a:prstGeom prst="rect">
            <a:avLst/>
          </a:prstGeom>
        </p:spPr>
      </p:pic>
      <p:sp>
        <p:nvSpPr>
          <p:cNvPr id="6" name="TextBox 5"/>
          <p:cNvSpPr txBox="1"/>
          <p:nvPr/>
        </p:nvSpPr>
        <p:spPr>
          <a:xfrm>
            <a:off x="152400" y="6478836"/>
            <a:ext cx="415498" cy="369332"/>
          </a:xfrm>
          <a:prstGeom prst="rect">
            <a:avLst/>
          </a:prstGeom>
          <a:noFill/>
        </p:spPr>
        <p:txBody>
          <a:bodyPr wrap="none" rtlCol="0">
            <a:spAutoFit/>
          </a:bodyPr>
          <a:lstStyle/>
          <a:p>
            <a:r>
              <a:rPr lang="en-US" dirty="0" smtClean="0"/>
              <a:t>23</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819400"/>
            <a:ext cx="4283676" cy="3962400"/>
          </a:xfrm>
          <a:prstGeom prst="rect">
            <a:avLst/>
          </a:prstGeom>
        </p:spPr>
      </p:pic>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273098"/>
            <a:ext cx="8458200" cy="3908762"/>
          </a:xfrm>
          <a:prstGeom prst="rect">
            <a:avLst/>
          </a:prstGeom>
        </p:spPr>
        <p:txBody>
          <a:bodyPr wrap="square">
            <a:spAutoFit/>
          </a:bodyPr>
          <a:lstStyle/>
          <a:p>
            <a:pPr lvl="0"/>
            <a:endParaRPr lang="en-US" sz="800" i="1" dirty="0" smtClean="0"/>
          </a:p>
          <a:p>
            <a:pPr lvl="0">
              <a:spcAft>
                <a:spcPts val="1200"/>
              </a:spcAft>
            </a:pPr>
            <a:r>
              <a:rPr lang="en-US" sz="2000" i="1" dirty="0" smtClean="0">
                <a:latin typeface="Bangle Thin" panose="00000400000000000000" pitchFamily="2" charset="0"/>
              </a:rPr>
              <a:t>CS: Every human life is precious. Killing a human, whether in the womb or walking down the street, is murder, an evil deed worthy of damnation. </a:t>
            </a:r>
          </a:p>
          <a:p>
            <a:pPr>
              <a:spcAft>
                <a:spcPts val="1200"/>
              </a:spcAft>
            </a:pPr>
            <a:r>
              <a:rPr lang="en-US" sz="2000" dirty="0" smtClean="0">
                <a:latin typeface="Bangle Thin" panose="00000400000000000000" pitchFamily="2" charset="0"/>
              </a:rPr>
              <a:t>PM: Baby’s may be aborted during the third trimester. In fact, even a living, aborted child may be killed at the request and approval of the mother.</a:t>
            </a:r>
          </a:p>
          <a:p>
            <a:pPr>
              <a:spcAft>
                <a:spcPts val="1200"/>
              </a:spcAft>
            </a:pPr>
            <a:r>
              <a:rPr lang="en-US" sz="2000" dirty="0" smtClean="0">
                <a:solidFill>
                  <a:srgbClr val="E4E905"/>
                </a:solidFill>
                <a:latin typeface="Bangle Thin" panose="00000400000000000000" pitchFamily="2" charset="0"/>
              </a:rPr>
              <a:t>It is even worse, medical Progressives are suggesting </a:t>
            </a:r>
            <a:br>
              <a:rPr lang="en-US" sz="2000" dirty="0" smtClean="0">
                <a:solidFill>
                  <a:srgbClr val="E4E905"/>
                </a:solidFill>
                <a:latin typeface="Bangle Thin" panose="00000400000000000000" pitchFamily="2" charset="0"/>
              </a:rPr>
            </a:br>
            <a:r>
              <a:rPr lang="en-US" sz="2000" dirty="0" smtClean="0">
                <a:solidFill>
                  <a:srgbClr val="E4E905"/>
                </a:solidFill>
                <a:latin typeface="Bangle Thin" panose="00000400000000000000" pitchFamily="2" charset="0"/>
              </a:rPr>
              <a:t>that a baby should not be identified as human at </a:t>
            </a:r>
            <a:br>
              <a:rPr lang="en-US" sz="2000" dirty="0" smtClean="0">
                <a:solidFill>
                  <a:srgbClr val="E4E905"/>
                </a:solidFill>
                <a:latin typeface="Bangle Thin" panose="00000400000000000000" pitchFamily="2" charset="0"/>
              </a:rPr>
            </a:br>
            <a:r>
              <a:rPr lang="en-US" sz="2000" dirty="0" smtClean="0">
                <a:solidFill>
                  <a:srgbClr val="E4E905"/>
                </a:solidFill>
                <a:latin typeface="Bangle Thin" panose="00000400000000000000" pitchFamily="2" charset="0"/>
              </a:rPr>
              <a:t>birth with some stating that the baby must be at</a:t>
            </a:r>
            <a:br>
              <a:rPr lang="en-US" sz="2000" dirty="0" smtClean="0">
                <a:solidFill>
                  <a:srgbClr val="E4E905"/>
                </a:solidFill>
                <a:latin typeface="Bangle Thin" panose="00000400000000000000" pitchFamily="2" charset="0"/>
              </a:rPr>
            </a:br>
            <a:r>
              <a:rPr lang="en-US" sz="2000" dirty="0" smtClean="0">
                <a:solidFill>
                  <a:srgbClr val="E4E905"/>
                </a:solidFill>
                <a:latin typeface="Bangle Thin" panose="00000400000000000000" pitchFamily="2" charset="0"/>
              </a:rPr>
              <a:t>least a year old. Exactly when a baby is human </a:t>
            </a:r>
            <a:br>
              <a:rPr lang="en-US" sz="2000" dirty="0" smtClean="0">
                <a:solidFill>
                  <a:srgbClr val="E4E905"/>
                </a:solidFill>
                <a:latin typeface="Bangle Thin" panose="00000400000000000000" pitchFamily="2" charset="0"/>
              </a:rPr>
            </a:br>
            <a:r>
              <a:rPr lang="en-US" sz="2000" dirty="0" smtClean="0">
                <a:solidFill>
                  <a:srgbClr val="E4E905"/>
                </a:solidFill>
                <a:latin typeface="Bangle Thin" panose="00000400000000000000" pitchFamily="2" charset="0"/>
              </a:rPr>
              <a:t>and worthy of life-saving technologies is under </a:t>
            </a:r>
            <a:br>
              <a:rPr lang="en-US" sz="2000" dirty="0" smtClean="0">
                <a:solidFill>
                  <a:srgbClr val="E4E905"/>
                </a:solidFill>
                <a:latin typeface="Bangle Thin" panose="00000400000000000000" pitchFamily="2" charset="0"/>
              </a:rPr>
            </a:br>
            <a:r>
              <a:rPr lang="en-US" sz="2000" dirty="0" smtClean="0">
                <a:solidFill>
                  <a:srgbClr val="E4E905"/>
                </a:solidFill>
                <a:latin typeface="Bangle Thin" panose="00000400000000000000" pitchFamily="2" charset="0"/>
              </a:rPr>
              <a:t>consideration amongst those who have little value </a:t>
            </a:r>
            <a:br>
              <a:rPr lang="en-US" sz="2000" dirty="0" smtClean="0">
                <a:solidFill>
                  <a:srgbClr val="E4E905"/>
                </a:solidFill>
                <a:latin typeface="Bangle Thin" panose="00000400000000000000" pitchFamily="2" charset="0"/>
              </a:rPr>
            </a:br>
            <a:r>
              <a:rPr lang="en-US" sz="2000" dirty="0" smtClean="0">
                <a:solidFill>
                  <a:srgbClr val="E4E905"/>
                </a:solidFill>
                <a:latin typeface="Bangle Thin" panose="00000400000000000000" pitchFamily="2" charset="0"/>
              </a:rPr>
              <a:t>for human life.</a:t>
            </a: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6" name="TextBox 5"/>
          <p:cNvSpPr txBox="1"/>
          <p:nvPr/>
        </p:nvSpPr>
        <p:spPr>
          <a:xfrm>
            <a:off x="152400" y="6478836"/>
            <a:ext cx="415498" cy="369332"/>
          </a:xfrm>
          <a:prstGeom prst="rect">
            <a:avLst/>
          </a:prstGeom>
          <a:noFill/>
        </p:spPr>
        <p:txBody>
          <a:bodyPr wrap="none" rtlCol="0">
            <a:spAutoFit/>
          </a:bodyPr>
          <a:lstStyle/>
          <a:p>
            <a:r>
              <a:rPr lang="en-US" dirty="0" smtClean="0"/>
              <a:t>24</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273098"/>
            <a:ext cx="8458200" cy="1754326"/>
          </a:xfrm>
          <a:prstGeom prst="rect">
            <a:avLst/>
          </a:prstGeom>
        </p:spPr>
        <p:txBody>
          <a:bodyPr wrap="square">
            <a:spAutoFit/>
          </a:bodyPr>
          <a:lstStyle/>
          <a:p>
            <a:pPr lvl="0"/>
            <a:endParaRPr lang="en-US" sz="800" i="1" dirty="0" smtClean="0"/>
          </a:p>
          <a:p>
            <a:pPr lvl="0">
              <a:spcAft>
                <a:spcPts val="1200"/>
              </a:spcAft>
            </a:pPr>
            <a:r>
              <a:rPr lang="en-US" sz="2000" i="1" dirty="0" smtClean="0">
                <a:latin typeface="Bangle Thin" panose="00000400000000000000" pitchFamily="2" charset="0"/>
              </a:rPr>
              <a:t>CS: Doing what is right, trumps any material or personal gain.</a:t>
            </a:r>
          </a:p>
          <a:p>
            <a:pPr lvl="0">
              <a:spcAft>
                <a:spcPts val="1200"/>
              </a:spcAft>
            </a:pPr>
            <a:r>
              <a:rPr lang="en-US" sz="2000" dirty="0" smtClean="0">
                <a:latin typeface="Bangle Thin" panose="00000400000000000000" pitchFamily="2" charset="0"/>
              </a:rPr>
              <a:t>PM: Whatever moves the </a:t>
            </a:r>
            <a:r>
              <a:rPr lang="en-US" sz="2000" smtClean="0">
                <a:latin typeface="Bangle Thin" panose="00000400000000000000" pitchFamily="2" charset="0"/>
              </a:rPr>
              <a:t>agenda </a:t>
            </a:r>
            <a:r>
              <a:rPr lang="en-US" sz="2000" smtClean="0">
                <a:latin typeface="Bangle Thin" panose="00000400000000000000" pitchFamily="2" charset="0"/>
              </a:rPr>
              <a:t>forward </a:t>
            </a:r>
            <a:r>
              <a:rPr lang="en-US" sz="2000" dirty="0" smtClean="0">
                <a:latin typeface="Bangle Thin" panose="00000400000000000000" pitchFamily="2" charset="0"/>
              </a:rPr>
              <a:t>is not only acceptable but morally right.</a:t>
            </a:r>
            <a:endParaRPr lang="en-US" sz="2000" dirty="0" smtClean="0">
              <a:solidFill>
                <a:schemeClr val="bg1"/>
              </a:solidFill>
              <a:latin typeface="Bangle Thin" panose="00000400000000000000" pitchFamily="2" charset="0"/>
            </a:endParaRPr>
          </a:p>
          <a:p>
            <a:pPr lvl="0">
              <a:spcAft>
                <a:spcPts val="1200"/>
              </a:spcAft>
            </a:pPr>
            <a:r>
              <a:rPr lang="en-US" sz="2000" i="1" dirty="0" smtClean="0">
                <a:solidFill>
                  <a:srgbClr val="FFFF00"/>
                </a:solidFill>
                <a:latin typeface="Bangle Thin" panose="00000400000000000000" pitchFamily="2" charset="0"/>
              </a:rPr>
              <a:t>“The third rule of ethics of means and ends is that, in war the end justifies almost any means.” - Saul Alinsky</a:t>
            </a: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01" y="3276600"/>
            <a:ext cx="8011459" cy="2667000"/>
          </a:xfrm>
          <a:prstGeom prst="rect">
            <a:avLst/>
          </a:prstGeom>
        </p:spPr>
      </p:pic>
      <p:sp>
        <p:nvSpPr>
          <p:cNvPr id="7" name="TextBox 6"/>
          <p:cNvSpPr txBox="1"/>
          <p:nvPr/>
        </p:nvSpPr>
        <p:spPr>
          <a:xfrm>
            <a:off x="152400" y="6478836"/>
            <a:ext cx="415498" cy="369332"/>
          </a:xfrm>
          <a:prstGeom prst="rect">
            <a:avLst/>
          </a:prstGeom>
          <a:noFill/>
        </p:spPr>
        <p:txBody>
          <a:bodyPr wrap="none" rtlCol="0">
            <a:spAutoFit/>
          </a:bodyPr>
          <a:lstStyle/>
          <a:p>
            <a:r>
              <a:rPr lang="en-US" dirty="0" smtClean="0"/>
              <a:t>25</a:t>
            </a:r>
            <a:endParaRPr lang="en-US" dirty="0"/>
          </a:p>
        </p:txBody>
      </p:sp>
    </p:spTree>
    <p:extLst>
      <p:ext uri="{BB962C8B-B14F-4D97-AF65-F5344CB8AC3E}">
        <p14:creationId xmlns:p14="http://schemas.microsoft.com/office/powerpoint/2010/main" val="8449878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273098"/>
            <a:ext cx="8458200" cy="4001095"/>
          </a:xfrm>
          <a:prstGeom prst="rect">
            <a:avLst/>
          </a:prstGeom>
        </p:spPr>
        <p:txBody>
          <a:bodyPr wrap="square">
            <a:spAutoFit/>
          </a:bodyPr>
          <a:lstStyle/>
          <a:p>
            <a:pPr lvl="0"/>
            <a:endParaRPr lang="en-US" sz="2000" i="1" dirty="0" smtClean="0">
              <a:latin typeface="Bangle Thin" panose="00000400000000000000" pitchFamily="2" charset="0"/>
            </a:endParaRPr>
          </a:p>
          <a:p>
            <a:pPr lvl="0">
              <a:spcAft>
                <a:spcPts val="1200"/>
              </a:spcAft>
            </a:pPr>
            <a:r>
              <a:rPr lang="en-US" sz="2000" i="1" dirty="0" smtClean="0">
                <a:latin typeface="Bangle Thin" panose="00000400000000000000" pitchFamily="2" charset="0"/>
              </a:rPr>
              <a:t>CS: The presumption of innocence is critical to the survival of a Democratic Republic. Without it, the good fear unwarranted attacks, leaving evil to take over the country.</a:t>
            </a:r>
          </a:p>
          <a:p>
            <a:pPr>
              <a:spcAft>
                <a:spcPts val="1200"/>
              </a:spcAft>
            </a:pPr>
            <a:r>
              <a:rPr lang="en-US" sz="2000" dirty="0" smtClean="0">
                <a:latin typeface="Bangle Thin" panose="00000400000000000000" pitchFamily="2" charset="0"/>
              </a:rPr>
              <a:t>PM: The presumption of innocence is only for the faithful. Those who oppose us are immediately judged guilty and must prove their innocence to the court of public opinion, and when we have won, to our local and federal courts.</a:t>
            </a:r>
            <a:endParaRPr lang="en-US" sz="2000" dirty="0" smtClean="0">
              <a:solidFill>
                <a:schemeClr val="bg1"/>
              </a:solidFill>
              <a:latin typeface="Bangle Thin" panose="00000400000000000000" pitchFamily="2" charset="0"/>
            </a:endParaRPr>
          </a:p>
          <a:p>
            <a:pPr>
              <a:spcAft>
                <a:spcPts val="1200"/>
              </a:spcAft>
            </a:pPr>
            <a:r>
              <a:rPr lang="en-US" sz="2000" i="1" dirty="0" smtClean="0">
                <a:solidFill>
                  <a:srgbClr val="FFFF00"/>
                </a:solidFill>
                <a:latin typeface="Bangle Thin" panose="00000400000000000000" pitchFamily="2" charset="0"/>
              </a:rPr>
              <a:t>This is so obvious, what Progressives believe is displayed clearly in regard to how both Trump was treated in the Russian Collusion fraud and how Kavanagh was treated in his confirmation hearing; vs. how Clinton was treated in regard to many issues, especially her destroying of thousands of emails, some containing sensitive government information.</a:t>
            </a:r>
          </a:p>
          <a:p>
            <a:endParaRPr lang="en-US" sz="2400" dirty="0" smtClean="0">
              <a:solidFill>
                <a:schemeClr val="bg1"/>
              </a:solidFill>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273098"/>
            <a:ext cx="8458200" cy="2677656"/>
          </a:xfrm>
          <a:prstGeom prst="rect">
            <a:avLst/>
          </a:prstGeom>
        </p:spPr>
        <p:txBody>
          <a:bodyPr wrap="square">
            <a:spAutoFit/>
          </a:bodyPr>
          <a:lstStyle/>
          <a:p>
            <a:pPr lvl="0"/>
            <a:endParaRPr lang="en-US" sz="800" i="1" dirty="0" smtClean="0"/>
          </a:p>
          <a:p>
            <a:pPr>
              <a:spcAft>
                <a:spcPts val="1200"/>
              </a:spcAft>
            </a:pPr>
            <a:r>
              <a:rPr lang="en-US" sz="2000" i="1" dirty="0" smtClean="0">
                <a:latin typeface="Bangle Thin" panose="00000400000000000000" pitchFamily="2" charset="0"/>
              </a:rPr>
              <a:t>C: Conservatives are committed to the truth, even when it hurts, even when it questions one of their cherished beliefs.</a:t>
            </a:r>
          </a:p>
          <a:p>
            <a:pPr>
              <a:spcAft>
                <a:spcPts val="1200"/>
              </a:spcAft>
            </a:pPr>
            <a:r>
              <a:rPr lang="en-US" sz="2000" dirty="0" smtClean="0">
                <a:latin typeface="Bangle Thin" panose="00000400000000000000" pitchFamily="2" charset="0"/>
              </a:rPr>
              <a:t>PD: The search for truth is a waste of time, the result of ignorance and a lack of faith in those who know the truth. All that matters is what we know to be true. Any opposing view must be destroyed before it causes doubts in our followers.</a:t>
            </a:r>
            <a:endParaRPr lang="en-US" sz="2000" dirty="0" smtClean="0">
              <a:solidFill>
                <a:schemeClr val="bg1"/>
              </a:solidFill>
              <a:latin typeface="Bangle Thin" panose="00000400000000000000" pitchFamily="2" charset="0"/>
            </a:endParaRPr>
          </a:p>
          <a:p>
            <a:pPr>
              <a:spcAft>
                <a:spcPts val="1200"/>
              </a:spcAft>
            </a:pPr>
            <a:r>
              <a:rPr lang="en-US" sz="2000" i="1" dirty="0" smtClean="0">
                <a:solidFill>
                  <a:srgbClr val="FFFF00"/>
                </a:solidFill>
                <a:latin typeface="Bangle Thin" panose="00000400000000000000" pitchFamily="2" charset="0"/>
              </a:rPr>
              <a:t>Prior knowledge, opposing scientific research, and the possibilities of catastrophic unintended consequences are ignored.</a:t>
            </a: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1957" y="3886200"/>
            <a:ext cx="6356791" cy="2971800"/>
          </a:xfrm>
          <a:prstGeom prst="rect">
            <a:avLst/>
          </a:prstGeom>
        </p:spPr>
      </p:pic>
      <p:sp>
        <p:nvSpPr>
          <p:cNvPr id="9" name="TextBox 8"/>
          <p:cNvSpPr txBox="1"/>
          <p:nvPr/>
        </p:nvSpPr>
        <p:spPr>
          <a:xfrm>
            <a:off x="152400" y="6478836"/>
            <a:ext cx="415498" cy="369332"/>
          </a:xfrm>
          <a:prstGeom prst="rect">
            <a:avLst/>
          </a:prstGeom>
          <a:noFill/>
        </p:spPr>
        <p:txBody>
          <a:bodyPr wrap="none" rtlCol="0">
            <a:spAutoFit/>
          </a:bodyPr>
          <a:lstStyle/>
          <a:p>
            <a:r>
              <a:rPr lang="en-US" dirty="0" smtClean="0"/>
              <a:t>26</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3400" y="649069"/>
            <a:ext cx="8077200" cy="646331"/>
          </a:xfrm>
          <a:prstGeom prst="rect">
            <a:avLst/>
          </a:prstGeom>
          <a:noFill/>
        </p:spPr>
        <p:txBody>
          <a:bodyPr wrap="square" rtlCol="0">
            <a:spAutoFit/>
          </a:bodyPr>
          <a:lstStyle/>
          <a:p>
            <a:pPr algn="ctr"/>
            <a:r>
              <a:rPr lang="en-US" sz="3600" dirty="0" smtClean="0">
                <a:solidFill>
                  <a:schemeClr val="bg1"/>
                </a:solidFill>
                <a:latin typeface="Arial" pitchFamily="34" charset="0"/>
                <a:cs typeface="Arial" pitchFamily="34" charset="0"/>
              </a:rPr>
              <a:t>Progressivism  vs. Conservatism</a:t>
            </a:r>
            <a:endParaRPr lang="en-US" sz="3600" dirty="0">
              <a:solidFill>
                <a:schemeClr val="bg1"/>
              </a:solidFill>
              <a:latin typeface="Arial" pitchFamily="34" charset="0"/>
              <a:cs typeface="Arial" pitchFamily="34" charset="0"/>
            </a:endParaRPr>
          </a:p>
        </p:txBody>
      </p:sp>
      <p:sp>
        <p:nvSpPr>
          <p:cNvPr id="8" name="Rectangle 7"/>
          <p:cNvSpPr/>
          <p:nvPr/>
        </p:nvSpPr>
        <p:spPr>
          <a:xfrm>
            <a:off x="381000" y="1273098"/>
            <a:ext cx="8229600" cy="1754326"/>
          </a:xfrm>
          <a:prstGeom prst="rect">
            <a:avLst/>
          </a:prstGeom>
        </p:spPr>
        <p:txBody>
          <a:bodyPr wrap="square">
            <a:spAutoFit/>
          </a:bodyPr>
          <a:lstStyle/>
          <a:p>
            <a:pPr lvl="0"/>
            <a:endParaRPr lang="en-US" sz="800" i="1" dirty="0" smtClean="0"/>
          </a:p>
          <a:p>
            <a:pPr lvl="0"/>
            <a:r>
              <a:rPr lang="en-US" sz="2000" i="1" dirty="0" smtClean="0">
                <a:latin typeface="Bangle Thin" panose="00000400000000000000" pitchFamily="2" charset="0"/>
              </a:rPr>
              <a:t>CS: Conservatives believe that Capitalism (not crony capitalism which conservatives do not support) has brought more of the world’s people out of starvation and suffering than any other economic system in the history of the world. Our Democratic Republic combined with Capitalism has been a beacon leading to more peace and equality than ever before in history. </a:t>
            </a:r>
            <a:endParaRPr lang="en-US" sz="2000" dirty="0" smtClean="0">
              <a:latin typeface="Bangle Thin" panose="00000400000000000000" pitchFamily="2" charset="0"/>
            </a:endParaRPr>
          </a:p>
        </p:txBody>
      </p:sp>
      <p:sp>
        <p:nvSpPr>
          <p:cNvPr id="4" name="TextBox 3"/>
          <p:cNvSpPr txBox="1"/>
          <p:nvPr/>
        </p:nvSpPr>
        <p:spPr>
          <a:xfrm>
            <a:off x="533400" y="375865"/>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2" name="Rectangle 1"/>
          <p:cNvSpPr/>
          <p:nvPr/>
        </p:nvSpPr>
        <p:spPr>
          <a:xfrm>
            <a:off x="381000" y="3886200"/>
            <a:ext cx="4572000" cy="1754326"/>
          </a:xfrm>
          <a:prstGeom prst="rect">
            <a:avLst/>
          </a:prstGeom>
        </p:spPr>
        <p:txBody>
          <a:bodyPr>
            <a:spAutoFit/>
          </a:bodyPr>
          <a:lstStyle/>
          <a:p>
            <a:r>
              <a:rPr lang="en-US" dirty="0" smtClean="0">
                <a:latin typeface="Bangle Thin" panose="00000400000000000000" pitchFamily="2" charset="0"/>
              </a:rPr>
              <a:t>PM: </a:t>
            </a:r>
            <a:r>
              <a:rPr lang="en-US" dirty="0">
                <a:latin typeface="Bangle Thin" panose="00000400000000000000" pitchFamily="2" charset="0"/>
              </a:rPr>
              <a:t>Capitalism creates winners and losers; success is not an individual’s achievement, the government made that success possible by what it  provides. It is wrong that some have more than others. The government has the right, the responsibility, to take from one and give to another.</a:t>
            </a:r>
          </a:p>
        </p:txBody>
      </p:sp>
      <p:sp>
        <p:nvSpPr>
          <p:cNvPr id="3" name="Rectangle 2"/>
          <p:cNvSpPr/>
          <p:nvPr/>
        </p:nvSpPr>
        <p:spPr>
          <a:xfrm>
            <a:off x="381000" y="3124200"/>
            <a:ext cx="8001000" cy="646331"/>
          </a:xfrm>
          <a:prstGeom prst="rect">
            <a:avLst/>
          </a:prstGeom>
        </p:spPr>
        <p:txBody>
          <a:bodyPr wrap="square">
            <a:spAutoFit/>
          </a:bodyPr>
          <a:lstStyle/>
          <a:p>
            <a:r>
              <a:rPr lang="en-US" i="1" dirty="0">
                <a:solidFill>
                  <a:srgbClr val="FFFF00"/>
                </a:solidFill>
                <a:latin typeface="Bangle Thin" panose="00000400000000000000" pitchFamily="2" charset="0"/>
              </a:rPr>
              <a:t>It is natural that some have more than others; there will always be different talents, different objectives, and different levels of commitment.</a:t>
            </a:r>
            <a:endParaRPr lang="en-US" i="1" dirty="0">
              <a:solidFill>
                <a:srgbClr val="7030A0"/>
              </a:solidFill>
              <a:latin typeface="Bangle Thin" panose="000004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3657600"/>
            <a:ext cx="2649450" cy="2971800"/>
          </a:xfrm>
          <a:prstGeom prst="rect">
            <a:avLst/>
          </a:prstGeom>
        </p:spPr>
      </p:pic>
      <p:sp>
        <p:nvSpPr>
          <p:cNvPr id="9" name="TextBox 8"/>
          <p:cNvSpPr txBox="1"/>
          <p:nvPr/>
        </p:nvSpPr>
        <p:spPr>
          <a:xfrm>
            <a:off x="152400" y="6478836"/>
            <a:ext cx="415498" cy="369332"/>
          </a:xfrm>
          <a:prstGeom prst="rect">
            <a:avLst/>
          </a:prstGeom>
          <a:noFill/>
        </p:spPr>
        <p:txBody>
          <a:bodyPr wrap="none" rtlCol="0">
            <a:spAutoFit/>
          </a:bodyPr>
          <a:lstStyle/>
          <a:p>
            <a:r>
              <a:rPr lang="en-US" dirty="0" smtClean="0"/>
              <a:t>27</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Are They</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 Saying About Trump?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533400" y="1143000"/>
            <a:ext cx="8382000" cy="1908215"/>
          </a:xfrm>
          <a:prstGeom prst="rect">
            <a:avLst/>
          </a:prstGeom>
        </p:spPr>
        <p:txBody>
          <a:bodyPr wrap="square">
            <a:spAutoFit/>
          </a:bodyPr>
          <a:lstStyle/>
          <a:p>
            <a:pPr>
              <a:spcAft>
                <a:spcPts val="1200"/>
              </a:spcAft>
            </a:pPr>
            <a:r>
              <a:rPr lang="en-US" sz="2400" b="1" dirty="0" smtClean="0">
                <a:latin typeface="Bangle" panose="00000400000000000000" pitchFamily="2" charset="0"/>
                <a:cs typeface="Arial" pitchFamily="34" charset="0"/>
              </a:rPr>
              <a:t>Here are some examples with comments stating clearly why the accusations are wrong.</a:t>
            </a:r>
          </a:p>
          <a:p>
            <a:r>
              <a:rPr lang="en-US" sz="2000" b="1" dirty="0" smtClean="0">
                <a:latin typeface="Bangle" panose="00000400000000000000" pitchFamily="2" charset="0"/>
                <a:cs typeface="Arial" pitchFamily="34" charset="0"/>
              </a:rPr>
              <a:t>He called all Mexicans: crooks, rapists, and murderers, and he hates Blacks, gays, and women. Essentially, he is a anti-gay misogynist, racist, and xenophobe</a:t>
            </a:r>
            <a:r>
              <a:rPr lang="en-US" sz="2000" b="1" dirty="0">
                <a:latin typeface="Bangle" panose="00000400000000000000" pitchFamily="2" charset="0"/>
                <a:cs typeface="Arial" pitchFamily="34" charset="0"/>
              </a:rPr>
              <a:t>.</a:t>
            </a:r>
            <a:r>
              <a:rPr lang="en-US" sz="2000" b="1" dirty="0" smtClean="0">
                <a:latin typeface="Bangle" panose="00000400000000000000" pitchFamily="2" charset="0"/>
                <a:cs typeface="Arial" pitchFamily="34" charset="0"/>
              </a:rPr>
              <a:t> </a:t>
            </a:r>
          </a:p>
        </p:txBody>
      </p:sp>
      <p:sp>
        <p:nvSpPr>
          <p:cNvPr id="3" name="Rectangle 2"/>
          <p:cNvSpPr/>
          <p:nvPr/>
        </p:nvSpPr>
        <p:spPr>
          <a:xfrm>
            <a:off x="518652" y="3200400"/>
            <a:ext cx="4572000" cy="3170099"/>
          </a:xfrm>
          <a:prstGeom prst="rect">
            <a:avLst/>
          </a:prstGeom>
        </p:spPr>
        <p:txBody>
          <a:bodyPr>
            <a:spAutoFit/>
          </a:bodyPr>
          <a:lstStyle/>
          <a:p>
            <a:r>
              <a:rPr lang="en-US" sz="2000" b="1" dirty="0">
                <a:latin typeface="Bangle Thin" panose="00000400000000000000" pitchFamily="2" charset="0"/>
                <a:cs typeface="Arial" pitchFamily="34" charset="0"/>
              </a:rPr>
              <a:t>Definitely not true, with the Mexican comment, he basically said, Mexico was sending their worst to America that we shouldn’t be allowing crooks, rapists, and </a:t>
            </a:r>
            <a:r>
              <a:rPr lang="en-US" sz="2000" b="1" dirty="0" smtClean="0">
                <a:latin typeface="Bangle Thin" panose="00000400000000000000" pitchFamily="2" charset="0"/>
                <a:cs typeface="Arial" pitchFamily="34" charset="0"/>
              </a:rPr>
              <a:t>murderers </a:t>
            </a:r>
            <a:r>
              <a:rPr lang="en-US" sz="2000" b="1" dirty="0">
                <a:latin typeface="Bangle Thin" panose="00000400000000000000" pitchFamily="2" charset="0"/>
                <a:cs typeface="Arial" pitchFamily="34" charset="0"/>
              </a:rPr>
              <a:t>into our country. </a:t>
            </a:r>
          </a:p>
          <a:p>
            <a:endParaRPr lang="en-US" sz="2000" b="1" dirty="0">
              <a:latin typeface="Bangle Thin" panose="00000400000000000000" pitchFamily="2" charset="0"/>
              <a:cs typeface="Arial" pitchFamily="34" charset="0"/>
            </a:endParaRPr>
          </a:p>
          <a:p>
            <a:r>
              <a:rPr lang="en-US" sz="2000" b="1" dirty="0">
                <a:latin typeface="Bangle Thin" panose="00000400000000000000" pitchFamily="2" charset="0"/>
                <a:cs typeface="Arial" pitchFamily="34" charset="0"/>
              </a:rPr>
              <a:t>Regarding Blacks, gays, and women. There has never been a president who supported all three at the level he has. He supports them, not for political reasons, but because he knows it is the right </a:t>
            </a:r>
            <a:r>
              <a:rPr lang="en-US" sz="2000" b="1" dirty="0" smtClean="0">
                <a:latin typeface="Bangle Thin" panose="00000400000000000000" pitchFamily="2" charset="0"/>
                <a:cs typeface="Arial" pitchFamily="34" charset="0"/>
              </a:rPr>
              <a:t>thing </a:t>
            </a:r>
            <a:r>
              <a:rPr lang="en-US" sz="2000" b="1" dirty="0">
                <a:latin typeface="Bangle Thin" panose="00000400000000000000" pitchFamily="2" charset="0"/>
                <a:cs typeface="Arial" pitchFamily="34" charset="0"/>
              </a:rPr>
              <a:t>to do.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952750"/>
            <a:ext cx="3209544" cy="3518154"/>
          </a:xfrm>
          <a:prstGeom prst="rect">
            <a:avLst/>
          </a:prstGeom>
        </p:spPr>
      </p:pic>
      <p:sp>
        <p:nvSpPr>
          <p:cNvPr id="7" name="TextBox 6"/>
          <p:cNvSpPr txBox="1"/>
          <p:nvPr/>
        </p:nvSpPr>
        <p:spPr>
          <a:xfrm>
            <a:off x="152400" y="6478836"/>
            <a:ext cx="415498" cy="369332"/>
          </a:xfrm>
          <a:prstGeom prst="rect">
            <a:avLst/>
          </a:prstGeom>
          <a:noFill/>
        </p:spPr>
        <p:txBody>
          <a:bodyPr wrap="none" rtlCol="0">
            <a:spAutoFit/>
          </a:bodyPr>
          <a:lstStyle/>
          <a:p>
            <a:r>
              <a:rPr lang="en-US" dirty="0" smtClean="0"/>
              <a:t>33</a:t>
            </a:r>
            <a:endParaRPr lang="en-US" dirty="0"/>
          </a:p>
        </p:txBody>
      </p:sp>
    </p:spTree>
    <p:extLst>
      <p:ext uri="{BB962C8B-B14F-4D97-AF65-F5344CB8AC3E}">
        <p14:creationId xmlns:p14="http://schemas.microsoft.com/office/powerpoint/2010/main" val="21831070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681059"/>
            <a:ext cx="3151079" cy="6253141"/>
          </a:xfrm>
          <a:prstGeom prst="rect">
            <a:avLst/>
          </a:prstGeom>
        </p:spPr>
      </p:pic>
      <p:sp>
        <p:nvSpPr>
          <p:cNvPr id="8" name="Rectangle 7"/>
          <p:cNvSpPr/>
          <p:nvPr/>
        </p:nvSpPr>
        <p:spPr>
          <a:xfrm>
            <a:off x="2057400" y="1273098"/>
            <a:ext cx="6781800" cy="4678204"/>
          </a:xfrm>
          <a:prstGeom prst="rect">
            <a:avLst/>
          </a:prstGeom>
        </p:spPr>
        <p:txBody>
          <a:bodyPr wrap="square">
            <a:spAutoFit/>
          </a:bodyPr>
          <a:lstStyle/>
          <a:p>
            <a:pPr lvl="0"/>
            <a:endParaRPr lang="en-US" sz="800" i="1" dirty="0" smtClean="0"/>
          </a:p>
          <a:p>
            <a:pPr>
              <a:spcAft>
                <a:spcPts val="1200"/>
              </a:spcAft>
            </a:pPr>
            <a:r>
              <a:rPr lang="en-US" sz="2000" i="1" dirty="0" smtClean="0">
                <a:latin typeface="Bangle Thin" panose="00000400000000000000" pitchFamily="2" charset="0"/>
              </a:rPr>
              <a:t>CS: There is a Universal Consciousness that makes up the entire Universe and everything in it. </a:t>
            </a:r>
            <a:r>
              <a:rPr lang="en-US" sz="2000" i="1" dirty="0">
                <a:latin typeface="Bangle Thin" panose="00000400000000000000" pitchFamily="2" charset="0"/>
              </a:rPr>
              <a:t>S</a:t>
            </a:r>
            <a:r>
              <a:rPr lang="en-US" sz="2000" i="1" dirty="0" smtClean="0">
                <a:latin typeface="Bangle Thin" panose="00000400000000000000" pitchFamily="2" charset="0"/>
              </a:rPr>
              <a:t>ome call it God, some Allah, some Nature, some the Creative Intelligence, and some the Sun God.</a:t>
            </a:r>
            <a:endParaRPr lang="en-US" sz="2000" dirty="0" smtClean="0">
              <a:latin typeface="Bangle Thin" panose="00000400000000000000" pitchFamily="2" charset="0"/>
            </a:endParaRPr>
          </a:p>
          <a:p>
            <a:pPr>
              <a:spcAft>
                <a:spcPts val="1200"/>
              </a:spcAft>
            </a:pPr>
            <a:r>
              <a:rPr lang="en-US" sz="2000" dirty="0" smtClean="0">
                <a:latin typeface="Bangle Thin" panose="00000400000000000000" pitchFamily="2" charset="0"/>
              </a:rPr>
              <a:t>PM: There is nothing more powerful than a central government. That is what the people must depend on, not the fantasy of something powerful beyond this world.</a:t>
            </a:r>
          </a:p>
          <a:p>
            <a:pPr>
              <a:spcAft>
                <a:spcPts val="1200"/>
              </a:spcAft>
            </a:pPr>
            <a:endParaRPr lang="en-US" sz="2000" dirty="0" smtClean="0">
              <a:latin typeface="Bangle Thin" panose="00000400000000000000" pitchFamily="2" charset="0"/>
            </a:endParaRPr>
          </a:p>
          <a:p>
            <a:pPr>
              <a:spcAft>
                <a:spcPts val="1200"/>
              </a:spcAft>
            </a:pPr>
            <a:r>
              <a:rPr lang="en-US" sz="2000" i="1" dirty="0" smtClean="0">
                <a:solidFill>
                  <a:srgbClr val="FFFF00"/>
                </a:solidFill>
                <a:latin typeface="Bangle Thin" panose="00000400000000000000" pitchFamily="2" charset="0"/>
              </a:rPr>
              <a:t>Progressives, like the communists, cannot allow the “worshiping” of any entity beyond the Progressive government. They demand that the people be dependent on the central government for all of their desires and needs. Ultimately, “religious” symbols (images of Christ, Buda, Maharishi/Guru Dev, etc.) will be removed and replaced with images of the supreme ruler (as is now taking place in China).</a:t>
            </a:r>
          </a:p>
        </p:txBody>
      </p:sp>
      <p:sp>
        <p:nvSpPr>
          <p:cNvPr id="4" name="TextBox 3"/>
          <p:cNvSpPr txBox="1"/>
          <p:nvPr/>
        </p:nvSpPr>
        <p:spPr>
          <a:xfrm>
            <a:off x="533400" y="268069"/>
            <a:ext cx="8077200" cy="646331"/>
          </a:xfrm>
          <a:prstGeom prst="rect">
            <a:avLst/>
          </a:prstGeom>
          <a:noFill/>
        </p:spPr>
        <p:txBody>
          <a:bodyPr wrap="square" rtlCol="0">
            <a:spAutoFit/>
          </a:bodyPr>
          <a:lstStyle/>
          <a:p>
            <a:pPr algn="ct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Progressivism: Socialism on Steroids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6" name="TextBox 5"/>
          <p:cNvSpPr txBox="1"/>
          <p:nvPr/>
        </p:nvSpPr>
        <p:spPr>
          <a:xfrm>
            <a:off x="152400" y="6478836"/>
            <a:ext cx="415498" cy="369332"/>
          </a:xfrm>
          <a:prstGeom prst="rect">
            <a:avLst/>
          </a:prstGeom>
          <a:noFill/>
        </p:spPr>
        <p:txBody>
          <a:bodyPr wrap="none" rtlCol="0">
            <a:spAutoFit/>
          </a:bodyPr>
          <a:lstStyle/>
          <a:p>
            <a:r>
              <a:rPr lang="en-US" dirty="0" smtClean="0"/>
              <a:t>28</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ul.png"/>
          <p:cNvPicPr>
            <a:picLocks noChangeAspect="1"/>
          </p:cNvPicPr>
          <p:nvPr/>
        </p:nvPicPr>
        <p:blipFill>
          <a:blip r:embed="rId2" cstate="print"/>
          <a:stretch>
            <a:fillRect/>
          </a:stretch>
        </p:blipFill>
        <p:spPr>
          <a:xfrm>
            <a:off x="0" y="3651497"/>
            <a:ext cx="2971806" cy="3206503"/>
          </a:xfrm>
          <a:prstGeom prst="rect">
            <a:avLst/>
          </a:prstGeom>
        </p:spPr>
      </p:pic>
      <p:sp>
        <p:nvSpPr>
          <p:cNvPr id="4" name="Rectangle 3"/>
          <p:cNvSpPr/>
          <p:nvPr/>
        </p:nvSpPr>
        <p:spPr>
          <a:xfrm>
            <a:off x="2057400" y="3121740"/>
            <a:ext cx="6477000" cy="1477328"/>
          </a:xfrm>
          <a:prstGeom prst="rect">
            <a:avLst/>
          </a:prstGeom>
        </p:spPr>
        <p:txBody>
          <a:bodyPr wrap="square">
            <a:spAutoFit/>
          </a:bodyPr>
          <a:lstStyle/>
          <a:p>
            <a:pPr>
              <a:spcAft>
                <a:spcPts val="1200"/>
              </a:spcAft>
            </a:pPr>
            <a:r>
              <a:rPr lang="en-US" sz="2000" i="1" dirty="0" smtClean="0">
                <a:latin typeface="Bangle Thin" panose="00000400000000000000" pitchFamily="2" charset="0"/>
              </a:rPr>
              <a:t>In addition, the Progressive social movement treats Rules for Radicals  as their bible for creating the changes that they are committed to.</a:t>
            </a:r>
          </a:p>
          <a:p>
            <a:pPr marL="693738" indent="-693738">
              <a:spcAft>
                <a:spcPts val="1200"/>
              </a:spcAft>
            </a:pPr>
            <a:r>
              <a:rPr lang="en-US" sz="2000" i="1" dirty="0" smtClean="0">
                <a:latin typeface="Bangle Thin" panose="00000400000000000000" pitchFamily="2" charset="0"/>
              </a:rPr>
              <a:t>           On the following pages are a few quotes from </a:t>
            </a:r>
            <a:r>
              <a:rPr lang="en-US" sz="2000" i="1" dirty="0">
                <a:latin typeface="Bangle Thin" panose="00000400000000000000" pitchFamily="2" charset="0"/>
              </a:rPr>
              <a:t>Alinsky ‘s </a:t>
            </a:r>
            <a:r>
              <a:rPr lang="en-US" sz="2000" i="1" dirty="0" smtClean="0">
                <a:latin typeface="Bangle Thin" panose="00000400000000000000" pitchFamily="2" charset="0"/>
              </a:rPr>
              <a:t>speeches and his book, Rules for Radicals</a:t>
            </a:r>
            <a:r>
              <a:rPr lang="en-US" sz="2000" dirty="0" smtClean="0">
                <a:latin typeface="Bangle Thin" panose="00000400000000000000" pitchFamily="2" charset="0"/>
              </a:rPr>
              <a:t>.</a:t>
            </a:r>
          </a:p>
        </p:txBody>
      </p:sp>
      <p:sp>
        <p:nvSpPr>
          <p:cNvPr id="6" name="Rectangle 5"/>
          <p:cNvSpPr/>
          <p:nvPr/>
        </p:nvSpPr>
        <p:spPr>
          <a:xfrm>
            <a:off x="609600" y="1143000"/>
            <a:ext cx="8382000" cy="1015663"/>
          </a:xfrm>
          <a:prstGeom prst="rect">
            <a:avLst/>
          </a:prstGeom>
        </p:spPr>
        <p:txBody>
          <a:bodyPr wrap="square">
            <a:spAutoFit/>
          </a:bodyPr>
          <a:lstStyle/>
          <a:p>
            <a:r>
              <a:rPr lang="en-US" sz="2000" i="1" dirty="0">
                <a:latin typeface="Bangle Thin" panose="00000400000000000000" pitchFamily="2" charset="0"/>
              </a:rPr>
              <a:t>It is important to understand who Saul </a:t>
            </a:r>
            <a:r>
              <a:rPr lang="en-US" sz="2000" i="1" dirty="0" smtClean="0">
                <a:latin typeface="Bangle Thin" panose="00000400000000000000" pitchFamily="2" charset="0"/>
              </a:rPr>
              <a:t>Alinsky was. </a:t>
            </a:r>
            <a:r>
              <a:rPr lang="en-US" sz="2000" i="1" dirty="0">
                <a:latin typeface="Bangle Thin" panose="00000400000000000000" pitchFamily="2" charset="0"/>
              </a:rPr>
              <a:t>He was the modern father of revolutionary change, considered to be the most important community organizer in history, His book, Rules for Radicals, is the bible for those who desire radical social change.</a:t>
            </a:r>
          </a:p>
        </p:txBody>
      </p:sp>
      <p:sp>
        <p:nvSpPr>
          <p:cNvPr id="7" name="Rectangle 6"/>
          <p:cNvSpPr/>
          <p:nvPr/>
        </p:nvSpPr>
        <p:spPr>
          <a:xfrm>
            <a:off x="600074" y="2148348"/>
            <a:ext cx="8239126" cy="1015663"/>
          </a:xfrm>
          <a:prstGeom prst="rect">
            <a:avLst/>
          </a:prstGeom>
        </p:spPr>
        <p:txBody>
          <a:bodyPr wrap="square">
            <a:spAutoFit/>
          </a:bodyPr>
          <a:lstStyle/>
          <a:p>
            <a:r>
              <a:rPr lang="en-US" sz="2000" i="1" dirty="0">
                <a:latin typeface="Bangle Thin" panose="00000400000000000000" pitchFamily="2" charset="0"/>
              </a:rPr>
              <a:t>Hillary Clinton wrote her college thesis on Alinsky and Barack Obama’s political activities are said to have been strongly  influenced by </a:t>
            </a:r>
            <a:r>
              <a:rPr lang="en-US" sz="2000" i="1" dirty="0" smtClean="0">
                <a:latin typeface="Bangle Thin" panose="00000400000000000000" pitchFamily="2" charset="0"/>
              </a:rPr>
              <a:t>Alinsky ‘s writings</a:t>
            </a:r>
            <a:r>
              <a:rPr lang="en-US" sz="2000" i="1" dirty="0">
                <a:latin typeface="Bangle Thin" panose="00000400000000000000" pitchFamily="2" charset="0"/>
              </a:rPr>
              <a:t>. In addition Obama wrote an essay in a book honoring Alinsky.</a:t>
            </a:r>
          </a:p>
        </p:txBody>
      </p:sp>
      <p:sp>
        <p:nvSpPr>
          <p:cNvPr id="9" name="TextBox 8"/>
          <p:cNvSpPr txBox="1"/>
          <p:nvPr/>
        </p:nvSpPr>
        <p:spPr>
          <a:xfrm>
            <a:off x="533400" y="381000"/>
            <a:ext cx="8077200" cy="769441"/>
          </a:xfrm>
          <a:prstGeom prst="rect">
            <a:avLst/>
          </a:prstGeom>
          <a:noFill/>
        </p:spPr>
        <p:txBody>
          <a:bodyPr wrap="square" rtlCol="0">
            <a:spAutoFit/>
          </a:bodyPr>
          <a:lstStyle/>
          <a:p>
            <a:pPr algn="ctr"/>
            <a:r>
              <a:rPr 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Saul Alinsky </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10" name="TextBox 9"/>
          <p:cNvSpPr txBox="1"/>
          <p:nvPr/>
        </p:nvSpPr>
        <p:spPr>
          <a:xfrm>
            <a:off x="152400" y="6478836"/>
            <a:ext cx="415498" cy="369332"/>
          </a:xfrm>
          <a:prstGeom prst="rect">
            <a:avLst/>
          </a:prstGeom>
          <a:noFill/>
        </p:spPr>
        <p:txBody>
          <a:bodyPr wrap="none" rtlCol="0">
            <a:spAutoFit/>
          </a:bodyPr>
          <a:lstStyle/>
          <a:p>
            <a:r>
              <a:rPr lang="en-US" dirty="0" smtClean="0"/>
              <a:t>29</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371601"/>
            <a:ext cx="3124200" cy="584775"/>
          </a:xfrm>
          <a:prstGeom prst="rect">
            <a:avLst/>
          </a:prstGeom>
          <a:noFill/>
        </p:spPr>
        <p:txBody>
          <a:bodyPr wrap="square" rtlCol="0">
            <a:spAutoFit/>
          </a:bodyPr>
          <a:lstStyle/>
          <a:p>
            <a:r>
              <a:rPr lang="en-US" sz="3200" dirty="0" smtClean="0">
                <a:latin typeface="Brush Script MT" pitchFamily="66" charset="0"/>
              </a:rPr>
              <a:t>Saul Alinsky Quotes</a:t>
            </a:r>
            <a:endParaRPr lang="en-US" sz="3200" dirty="0">
              <a:latin typeface="Brush Script MT" pitchFamily="66" charset="0"/>
            </a:endParaRPr>
          </a:p>
        </p:txBody>
      </p:sp>
      <p:sp>
        <p:nvSpPr>
          <p:cNvPr id="92161" name="Rectangle 1"/>
          <p:cNvSpPr>
            <a:spLocks noChangeArrowheads="1"/>
          </p:cNvSpPr>
          <p:nvPr/>
        </p:nvSpPr>
        <p:spPr bwMode="auto">
          <a:xfrm>
            <a:off x="494490" y="2745430"/>
            <a:ext cx="83058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1200"/>
              </a:spcAft>
            </a:pPr>
            <a:r>
              <a:rPr lang="en-US" sz="2000" b="1" i="1" dirty="0" smtClean="0">
                <a:solidFill>
                  <a:srgbClr val="FFC000"/>
                </a:solidFill>
                <a:latin typeface="Bangle Thin" panose="00000400000000000000" pitchFamily="2" charset="0"/>
                <a:ea typeface="Times New Roman" pitchFamily="18" charset="0"/>
                <a:cs typeface="Arial" pitchFamily="34" charset="0"/>
              </a:rPr>
              <a:t>“They have the guns and therefore we are for peace and for reformation through the ballot. When we have the guns then it will be through the bullet.”</a:t>
            </a:r>
            <a:endParaRPr kumimoji="0" lang="en-US" sz="2000" b="1" i="1" u="none" strike="noStrike" cap="none" normalizeH="0" baseline="0" dirty="0" smtClean="0">
              <a:ln>
                <a:noFill/>
              </a:ln>
              <a:solidFill>
                <a:srgbClr val="FFC000"/>
              </a:solidFill>
              <a:effectLst/>
              <a:latin typeface="Bangle Thin" panose="00000400000000000000" pitchFamily="2" charset="0"/>
              <a:ea typeface="Times New Roman" pitchFamily="18" charset="0"/>
              <a:cs typeface="Arial" pitchFamily="34" charset="0"/>
            </a:endParaRPr>
          </a:p>
          <a:p>
            <a:pPr lvl="0" eaLnBrk="0" fontAlgn="base" hangingPunct="0">
              <a:spcBef>
                <a:spcPct val="0"/>
              </a:spcBef>
              <a:spcAft>
                <a:spcPts val="1200"/>
              </a:spcAft>
            </a:pPr>
            <a:r>
              <a:rPr kumimoji="0" lang="en-US" sz="2000" b="1" i="1" u="none" strike="noStrike" cap="none" normalizeH="0" baseline="0" dirty="0" smtClean="0">
                <a:ln>
                  <a:noFill/>
                </a:ln>
                <a:solidFill>
                  <a:srgbClr val="FFC000"/>
                </a:solidFill>
                <a:effectLst/>
                <a:latin typeface="Bangle Thin" panose="00000400000000000000" pitchFamily="2" charset="0"/>
                <a:ea typeface="Times New Roman" pitchFamily="18" charset="0"/>
                <a:cs typeface="Arial" pitchFamily="34" charset="0"/>
              </a:rPr>
              <a:t>“Never let a crisis go to waste.”</a:t>
            </a:r>
            <a:endParaRPr lang="en-US" sz="2000" b="1" i="1" dirty="0" smtClean="0">
              <a:solidFill>
                <a:srgbClr val="FFC000"/>
              </a:solidFill>
              <a:latin typeface="Bangle Thin" panose="00000400000000000000" pitchFamily="2" charset="0"/>
              <a:ea typeface="Times New Roman" pitchFamily="18" charset="0"/>
              <a:cs typeface="Arial" pitchFamily="34" charset="0"/>
            </a:endParaRPr>
          </a:p>
          <a:p>
            <a:pPr lvl="0" eaLnBrk="0" fontAlgn="base" hangingPunct="0">
              <a:spcBef>
                <a:spcPct val="0"/>
              </a:spcBef>
              <a:spcAft>
                <a:spcPts val="1200"/>
              </a:spcAft>
            </a:pPr>
            <a:r>
              <a:rPr kumimoji="0" lang="en-US" sz="2000" b="1" i="1" u="none" strike="noStrike" cap="none" normalizeH="0" baseline="0" dirty="0" smtClean="0">
                <a:ln>
                  <a:noFill/>
                </a:ln>
                <a:solidFill>
                  <a:srgbClr val="FFC000"/>
                </a:solidFill>
                <a:effectLst/>
                <a:latin typeface="Bangle Thin" panose="00000400000000000000" pitchFamily="2" charset="0"/>
                <a:ea typeface="Times New Roman" pitchFamily="18" charset="0"/>
                <a:cs typeface="Arial" pitchFamily="34" charset="0"/>
              </a:rPr>
              <a:t>“Control health care and you control the people.”</a:t>
            </a:r>
            <a:endParaRPr lang="en-US" sz="2000" b="1" i="1" dirty="0" smtClean="0">
              <a:solidFill>
                <a:srgbClr val="FFC000"/>
              </a:solidFill>
              <a:latin typeface="Bangle Thin" panose="00000400000000000000" pitchFamily="2" charset="0"/>
              <a:ea typeface="Times New Roman" pitchFamily="18" charset="0"/>
              <a:cs typeface="Arial" pitchFamily="34" charset="0"/>
            </a:endParaRPr>
          </a:p>
          <a:p>
            <a:pPr lvl="0" eaLnBrk="0" fontAlgn="base" hangingPunct="0">
              <a:spcBef>
                <a:spcPct val="0"/>
              </a:spcBef>
              <a:spcAft>
                <a:spcPts val="1200"/>
              </a:spcAft>
            </a:pPr>
            <a:r>
              <a:rPr kumimoji="0" lang="en-US" sz="2000" b="1" i="1" u="none" strike="noStrike" cap="none" normalizeH="0" baseline="0" dirty="0" smtClean="0">
                <a:ln>
                  <a:noFill/>
                </a:ln>
                <a:solidFill>
                  <a:srgbClr val="FFC000"/>
                </a:solidFill>
                <a:effectLst/>
                <a:latin typeface="Bangle Thin" panose="00000400000000000000" pitchFamily="2" charset="0"/>
                <a:ea typeface="Times New Roman" pitchFamily="18" charset="0"/>
                <a:cs typeface="Arial" pitchFamily="34" charset="0"/>
              </a:rPr>
              <a:t>“The thirteenth rule of radical tactics: Pick the target, freeze it, personalize it, and polarize it.”</a:t>
            </a:r>
            <a:endParaRPr lang="en-US" sz="2000" b="1" i="1" dirty="0" smtClean="0">
              <a:solidFill>
                <a:srgbClr val="FFC000"/>
              </a:solidFill>
              <a:latin typeface="Bangle Thin" panose="00000400000000000000" pitchFamily="2" charset="0"/>
              <a:ea typeface="Times New Roman" pitchFamily="18" charset="0"/>
              <a:cs typeface="Arial" pitchFamily="34" charset="0"/>
            </a:endParaRPr>
          </a:p>
          <a:p>
            <a:pPr lvl="0" eaLnBrk="0" fontAlgn="base" hangingPunct="0">
              <a:spcBef>
                <a:spcPct val="0"/>
              </a:spcBef>
              <a:spcAft>
                <a:spcPts val="1200"/>
              </a:spcAft>
            </a:pPr>
            <a:r>
              <a:rPr kumimoji="0" lang="en-US" sz="2000" b="1" i="1" u="none" strike="noStrike" cap="none" normalizeH="0" baseline="0" dirty="0" smtClean="0">
                <a:ln>
                  <a:noFill/>
                </a:ln>
                <a:solidFill>
                  <a:srgbClr val="FFC000"/>
                </a:solidFill>
                <a:effectLst/>
                <a:latin typeface="Bangle Thin" panose="00000400000000000000" pitchFamily="2" charset="0"/>
                <a:ea typeface="Times New Roman" pitchFamily="18" charset="0"/>
                <a:cs typeface="Arial" pitchFamily="34" charset="0"/>
              </a:rPr>
              <a:t>“The despair is there; now it’s up to us to go in and rub raw the sores of discontent, galvanize them for radical social change.”</a:t>
            </a:r>
          </a:p>
        </p:txBody>
      </p:sp>
      <p:sp>
        <p:nvSpPr>
          <p:cNvPr id="6" name="Rectangle 5"/>
          <p:cNvSpPr/>
          <p:nvPr/>
        </p:nvSpPr>
        <p:spPr>
          <a:xfrm>
            <a:off x="533400" y="1992868"/>
            <a:ext cx="7543800" cy="400110"/>
          </a:xfrm>
          <a:prstGeom prst="rect">
            <a:avLst/>
          </a:prstGeom>
        </p:spPr>
        <p:txBody>
          <a:bodyPr wrap="square">
            <a:spAutoFit/>
          </a:bodyPr>
          <a:lstStyle/>
          <a:p>
            <a:pPr lvl="0" fontAlgn="base">
              <a:spcBef>
                <a:spcPct val="0"/>
              </a:spcBef>
              <a:spcAft>
                <a:spcPct val="0"/>
              </a:spcAft>
            </a:pPr>
            <a:r>
              <a:rPr lang="en-US" sz="2000" i="1" dirty="0" smtClean="0">
                <a:latin typeface="Bangle Thin" panose="00000400000000000000" pitchFamily="2" charset="0"/>
                <a:ea typeface="Times New Roman" pitchFamily="18" charset="0"/>
                <a:cs typeface="Arial" pitchFamily="34" charset="0"/>
              </a:rPr>
              <a:t>The problem is: </a:t>
            </a:r>
            <a:r>
              <a:rPr lang="en-US" sz="2000" i="1" dirty="0" err="1" smtClean="0">
                <a:latin typeface="Bangle Thin" panose="00000400000000000000" pitchFamily="2" charset="0"/>
                <a:ea typeface="Times New Roman" pitchFamily="18" charset="0"/>
                <a:cs typeface="Arial" pitchFamily="34" charset="0"/>
              </a:rPr>
              <a:t>Alinsky’s</a:t>
            </a:r>
            <a:r>
              <a:rPr lang="en-US" sz="2000" i="1" dirty="0" smtClean="0">
                <a:latin typeface="Bangle Thin" panose="00000400000000000000" pitchFamily="2" charset="0"/>
                <a:ea typeface="Times New Roman" pitchFamily="18" charset="0"/>
                <a:cs typeface="Arial" pitchFamily="34" charset="0"/>
              </a:rPr>
              <a:t> methods for bringing about social change:</a:t>
            </a:r>
          </a:p>
        </p:txBody>
      </p:sp>
      <p:sp>
        <p:nvSpPr>
          <p:cNvPr id="7" name="TextBox 6"/>
          <p:cNvSpPr txBox="1"/>
          <p:nvPr/>
        </p:nvSpPr>
        <p:spPr>
          <a:xfrm>
            <a:off x="533400" y="381000"/>
            <a:ext cx="8077200" cy="769441"/>
          </a:xfrm>
          <a:prstGeom prst="rect">
            <a:avLst/>
          </a:prstGeom>
          <a:noFill/>
        </p:spPr>
        <p:txBody>
          <a:bodyPr wrap="square" rtlCol="0">
            <a:spAutoFit/>
          </a:bodyPr>
          <a:lstStyle/>
          <a:p>
            <a:pPr algn="ctr"/>
            <a:r>
              <a:rPr 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Saul Alinsky </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371601"/>
            <a:ext cx="3505200" cy="584775"/>
          </a:xfrm>
          <a:prstGeom prst="rect">
            <a:avLst/>
          </a:prstGeom>
          <a:noFill/>
        </p:spPr>
        <p:txBody>
          <a:bodyPr wrap="square" rtlCol="0">
            <a:spAutoFit/>
          </a:bodyPr>
          <a:lstStyle/>
          <a:p>
            <a:r>
              <a:rPr lang="en-US" sz="3200" dirty="0" smtClean="0">
                <a:latin typeface="Brush Script MT" pitchFamily="66" charset="0"/>
              </a:rPr>
              <a:t>Saul Alinsky Quotes</a:t>
            </a:r>
            <a:endParaRPr lang="en-US" sz="3200" dirty="0">
              <a:latin typeface="Brush Script MT" pitchFamily="66" charset="0"/>
            </a:endParaRPr>
          </a:p>
        </p:txBody>
      </p:sp>
      <p:sp>
        <p:nvSpPr>
          <p:cNvPr id="7" name="Rectangle 6"/>
          <p:cNvSpPr/>
          <p:nvPr/>
        </p:nvSpPr>
        <p:spPr>
          <a:xfrm>
            <a:off x="476655" y="1981200"/>
            <a:ext cx="8001000" cy="2092881"/>
          </a:xfrm>
          <a:prstGeom prst="rect">
            <a:avLst/>
          </a:prstGeom>
        </p:spPr>
        <p:txBody>
          <a:bodyPr wrap="square">
            <a:spAutoFit/>
          </a:bodyPr>
          <a:lstStyle/>
          <a:p>
            <a:pPr lvl="0" eaLnBrk="0" fontAlgn="base" hangingPunct="0">
              <a:spcBef>
                <a:spcPct val="0"/>
              </a:spcBef>
              <a:spcAft>
                <a:spcPts val="1200"/>
              </a:spcAft>
            </a:pPr>
            <a:r>
              <a:rPr lang="en-US" sz="2000" b="1" i="1" dirty="0" smtClean="0">
                <a:solidFill>
                  <a:srgbClr val="FFC000"/>
                </a:solidFill>
                <a:latin typeface="Bangle Thin" panose="00000400000000000000" pitchFamily="2" charset="0"/>
                <a:ea typeface="Times New Roman" pitchFamily="18" charset="0"/>
                <a:cs typeface="Arial" pitchFamily="34" charset="0"/>
              </a:rPr>
              <a:t>“The Haves publicly pose as the custodians of responsibility, morality, law, and justice, they can be constantly pushed to live up to their own book of morality and regulations. No organization, including organized religion, can live up to the letter of its own book. You can club them to death with their “book” of rules and regulations.”</a:t>
            </a:r>
          </a:p>
          <a:p>
            <a:pPr lvl="0" eaLnBrk="0" fontAlgn="base" hangingPunct="0">
              <a:spcBef>
                <a:spcPct val="0"/>
              </a:spcBef>
              <a:spcAft>
                <a:spcPct val="0"/>
              </a:spcAft>
            </a:pPr>
            <a:r>
              <a:rPr lang="en-US" sz="2000" b="1" i="1" dirty="0" smtClean="0">
                <a:solidFill>
                  <a:srgbClr val="FFC000"/>
                </a:solidFill>
                <a:latin typeface="Bangle Thin" panose="00000400000000000000" pitchFamily="2" charset="0"/>
                <a:ea typeface="Times New Roman" pitchFamily="18" charset="0"/>
                <a:cs typeface="Arial" pitchFamily="34" charset="0"/>
              </a:rPr>
              <a:t>“True revolutionaries do not flaunt their radicalism. They cut their hair, put on suits, and infiltrate the system from within.”</a:t>
            </a:r>
            <a:endParaRPr lang="en-US" sz="2000" b="1" dirty="0" smtClean="0">
              <a:solidFill>
                <a:srgbClr val="FFC000"/>
              </a:solidFill>
              <a:latin typeface="Bangle Thin" panose="00000400000000000000" pitchFamily="2" charset="0"/>
              <a:cs typeface="Arial" pitchFamily="34" charset="0"/>
            </a:endParaRPr>
          </a:p>
        </p:txBody>
      </p:sp>
      <p:sp>
        <p:nvSpPr>
          <p:cNvPr id="8" name="Rectangle 7"/>
          <p:cNvSpPr/>
          <p:nvPr/>
        </p:nvSpPr>
        <p:spPr>
          <a:xfrm>
            <a:off x="442452" y="4038600"/>
            <a:ext cx="7772400" cy="1323439"/>
          </a:xfrm>
          <a:prstGeom prst="rect">
            <a:avLst/>
          </a:prstGeom>
        </p:spPr>
        <p:txBody>
          <a:bodyPr wrap="square">
            <a:spAutoFit/>
          </a:bodyPr>
          <a:lstStyle/>
          <a:p>
            <a:pPr lvl="0" eaLnBrk="0" fontAlgn="base" hangingPunct="0">
              <a:spcBef>
                <a:spcPct val="0"/>
              </a:spcBef>
              <a:spcAft>
                <a:spcPts val="1200"/>
              </a:spcAft>
            </a:pPr>
            <a:r>
              <a:rPr lang="en-US" sz="2000" b="1" i="1" dirty="0" smtClean="0">
                <a:solidFill>
                  <a:srgbClr val="FFC000"/>
                </a:solidFill>
                <a:latin typeface="Bangle Thin" panose="00000400000000000000" pitchFamily="2" charset="0"/>
                <a:ea typeface="Times New Roman" pitchFamily="18" charset="0"/>
                <a:cs typeface="Arial" pitchFamily="34" charset="0"/>
              </a:rPr>
              <a:t>“The most unethical of all means is the non-use of any means.”</a:t>
            </a:r>
            <a:endParaRPr lang="en-US" sz="2000" b="1" i="1" dirty="0">
              <a:solidFill>
                <a:srgbClr val="FFC000"/>
              </a:solidFill>
              <a:latin typeface="Bangle Thin" panose="00000400000000000000" pitchFamily="2" charset="0"/>
              <a:ea typeface="Times New Roman" pitchFamily="18" charset="0"/>
              <a:cs typeface="Arial" pitchFamily="34" charset="0"/>
            </a:endParaRPr>
          </a:p>
          <a:p>
            <a:pPr lvl="0" eaLnBrk="0" fontAlgn="base" hangingPunct="0">
              <a:spcBef>
                <a:spcPct val="0"/>
              </a:spcBef>
              <a:spcAft>
                <a:spcPts val="1200"/>
              </a:spcAft>
            </a:pPr>
            <a:r>
              <a:rPr lang="en-US" sz="2000" b="1" i="1" dirty="0" smtClean="0">
                <a:solidFill>
                  <a:srgbClr val="FFC000"/>
                </a:solidFill>
                <a:latin typeface="Bangle Thin" panose="00000400000000000000" pitchFamily="2" charset="0"/>
                <a:ea typeface="Times New Roman" pitchFamily="18" charset="0"/>
                <a:cs typeface="Arial" pitchFamily="34" charset="0"/>
              </a:rPr>
              <a:t>“The establishment can accept being screwed, but not being laughed at.”</a:t>
            </a:r>
            <a:endParaRPr lang="en-US" sz="2000" b="1" i="1" dirty="0" smtClean="0">
              <a:solidFill>
                <a:srgbClr val="FFC000"/>
              </a:solidFill>
              <a:latin typeface="Bangle Thin" panose="00000400000000000000" pitchFamily="2" charset="0"/>
              <a:cs typeface="Arial" pitchFamily="34" charset="0"/>
            </a:endParaRPr>
          </a:p>
          <a:p>
            <a:pPr eaLnBrk="0" fontAlgn="base" hangingPunct="0">
              <a:spcBef>
                <a:spcPct val="0"/>
              </a:spcBef>
              <a:spcAft>
                <a:spcPts val="1200"/>
              </a:spcAft>
            </a:pPr>
            <a:r>
              <a:rPr lang="en-US" sz="2000" b="1" i="1" dirty="0" smtClean="0">
                <a:solidFill>
                  <a:srgbClr val="FFC000"/>
                </a:solidFill>
                <a:latin typeface="Bangle Thin" panose="00000400000000000000" pitchFamily="2" charset="0"/>
                <a:ea typeface="Times New Roman" pitchFamily="18" charset="0"/>
                <a:cs typeface="Arial" pitchFamily="34" charset="0"/>
              </a:rPr>
              <a:t>“The threat is generally more terrifying than the thing itself.”</a:t>
            </a:r>
          </a:p>
        </p:txBody>
      </p:sp>
      <p:sp>
        <p:nvSpPr>
          <p:cNvPr id="9" name="TextBox 8"/>
          <p:cNvSpPr txBox="1"/>
          <p:nvPr/>
        </p:nvSpPr>
        <p:spPr>
          <a:xfrm>
            <a:off x="533400" y="381000"/>
            <a:ext cx="8077200" cy="769441"/>
          </a:xfrm>
          <a:prstGeom prst="rect">
            <a:avLst/>
          </a:prstGeom>
          <a:noFill/>
        </p:spPr>
        <p:txBody>
          <a:bodyPr wrap="square" rtlCol="0">
            <a:spAutoFit/>
          </a:bodyPr>
          <a:lstStyle/>
          <a:p>
            <a:pPr algn="ctr"/>
            <a:r>
              <a:rPr 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Saul Alinsky </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8077200" cy="769441"/>
          </a:xfrm>
          <a:prstGeom prst="rect">
            <a:avLst/>
          </a:prstGeom>
          <a:noFill/>
        </p:spPr>
        <p:txBody>
          <a:bodyPr wrap="square" rtlCol="0">
            <a:spAutoFit/>
          </a:bodyPr>
          <a:lstStyle/>
          <a:p>
            <a:pPr algn="ctr"/>
            <a:r>
              <a:rPr 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Saul Alinsky </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5" name="TextBox 4"/>
          <p:cNvSpPr txBox="1"/>
          <p:nvPr/>
        </p:nvSpPr>
        <p:spPr>
          <a:xfrm>
            <a:off x="533400" y="1371601"/>
            <a:ext cx="3657600" cy="584775"/>
          </a:xfrm>
          <a:prstGeom prst="rect">
            <a:avLst/>
          </a:prstGeom>
          <a:noFill/>
        </p:spPr>
        <p:txBody>
          <a:bodyPr wrap="square" rtlCol="0">
            <a:spAutoFit/>
          </a:bodyPr>
          <a:lstStyle/>
          <a:p>
            <a:r>
              <a:rPr lang="en-US" sz="3200" dirty="0" smtClean="0">
                <a:latin typeface="Brush Script MT" pitchFamily="66" charset="0"/>
              </a:rPr>
              <a:t>Saul Alinsky Quotes</a:t>
            </a:r>
            <a:endParaRPr lang="en-US" sz="3200" dirty="0">
              <a:latin typeface="Brush Script MT" pitchFamily="66" charset="0"/>
            </a:endParaRPr>
          </a:p>
        </p:txBody>
      </p:sp>
      <p:sp>
        <p:nvSpPr>
          <p:cNvPr id="6" name="Rectangle 5"/>
          <p:cNvSpPr/>
          <p:nvPr/>
        </p:nvSpPr>
        <p:spPr>
          <a:xfrm>
            <a:off x="457200" y="3352800"/>
            <a:ext cx="8229600" cy="2400657"/>
          </a:xfrm>
          <a:prstGeom prst="rect">
            <a:avLst/>
          </a:prstGeom>
        </p:spPr>
        <p:txBody>
          <a:bodyPr wrap="square">
            <a:spAutoFit/>
          </a:bodyPr>
          <a:lstStyle/>
          <a:p>
            <a:pPr lvl="0" eaLnBrk="0" fontAlgn="base" hangingPunct="0">
              <a:spcBef>
                <a:spcPct val="0"/>
              </a:spcBef>
              <a:spcAft>
                <a:spcPts val="1200"/>
              </a:spcAft>
            </a:pPr>
            <a:r>
              <a:rPr lang="en-US" sz="2000" b="1" i="1" dirty="0" smtClean="0">
                <a:solidFill>
                  <a:srgbClr val="FFC000"/>
                </a:solidFill>
                <a:latin typeface="Bangle Thin" panose="00000400000000000000" pitchFamily="2" charset="0"/>
                <a:ea typeface="Times New Roman" pitchFamily="18" charset="0"/>
                <a:cs typeface="Arial" pitchFamily="34" charset="0"/>
              </a:rPr>
              <a:t>“If the organizer begins with an affirmation of love for people, he promptly turns everyone off. If the other hand, he begins with a denunciation of exploiting employers, slum landlords, police shakedowns, gouging merchants, he is inside their experience and they accept him.”</a:t>
            </a:r>
          </a:p>
          <a:p>
            <a:pPr lvl="0" eaLnBrk="0" fontAlgn="base" hangingPunct="0">
              <a:spcBef>
                <a:spcPct val="0"/>
              </a:spcBef>
              <a:spcAft>
                <a:spcPct val="0"/>
              </a:spcAft>
            </a:pPr>
            <a:r>
              <a:rPr lang="en-US" sz="2000" b="1" dirty="0" smtClean="0">
                <a:latin typeface="Bangle Thin" panose="00000400000000000000" pitchFamily="2" charset="0"/>
                <a:ea typeface="Times New Roman" pitchFamily="18" charset="0"/>
                <a:cs typeface="Arial" pitchFamily="34" charset="0"/>
              </a:rPr>
              <a:t>This last quote is exactly how the Nazis convinced the populations of Europe, especially Eastern Europe that the Jews were the source of all of their problems. This evil is beginning again in Europe and America.</a:t>
            </a:r>
            <a:endParaRPr lang="en-US" sz="2000" b="1" dirty="0" smtClean="0">
              <a:latin typeface="Bangle Thin" panose="00000400000000000000" pitchFamily="2" charset="0"/>
              <a:cs typeface="Arial" pitchFamily="34" charset="0"/>
            </a:endParaRPr>
          </a:p>
        </p:txBody>
      </p:sp>
      <p:sp>
        <p:nvSpPr>
          <p:cNvPr id="9" name="Rectangle 8"/>
          <p:cNvSpPr/>
          <p:nvPr/>
        </p:nvSpPr>
        <p:spPr>
          <a:xfrm>
            <a:off x="475035" y="1981200"/>
            <a:ext cx="8287966" cy="1323439"/>
          </a:xfrm>
          <a:prstGeom prst="rect">
            <a:avLst/>
          </a:prstGeom>
        </p:spPr>
        <p:txBody>
          <a:bodyPr wrap="square">
            <a:spAutoFit/>
          </a:bodyPr>
          <a:lstStyle/>
          <a:p>
            <a:pPr lvl="0" eaLnBrk="0" fontAlgn="base" hangingPunct="0">
              <a:spcBef>
                <a:spcPct val="0"/>
              </a:spcBef>
              <a:spcAft>
                <a:spcPct val="0"/>
              </a:spcAft>
            </a:pPr>
            <a:r>
              <a:rPr lang="en-US" sz="2000" b="1" i="1" dirty="0" smtClean="0">
                <a:solidFill>
                  <a:srgbClr val="FFC000"/>
                </a:solidFill>
                <a:latin typeface="Bangle Thin" panose="00000400000000000000" pitchFamily="2" charset="0"/>
                <a:ea typeface="Times New Roman" pitchFamily="18" charset="0"/>
                <a:cs typeface="Arial" pitchFamily="34" charset="0"/>
              </a:rPr>
              <a:t>“To the man of action the first criterion in determining which means to employ is to assess what means are available. Reviewing and selecting available means is done on a straight utilitarian basis — will it work? Moral questions may enter when one chooses among equally effective alternate means.”</a:t>
            </a:r>
            <a:endParaRPr lang="en-US" sz="2000" b="1" dirty="0" smtClean="0">
              <a:solidFill>
                <a:srgbClr val="FFC000"/>
              </a:solidFill>
              <a:latin typeface="Bangle Thin" panose="00000400000000000000" pitchFamily="2"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47750" y="1981200"/>
            <a:ext cx="7048500" cy="2400657"/>
          </a:xfrm>
          <a:prstGeom prst="rect">
            <a:avLst/>
          </a:prstGeom>
          <a:noFill/>
        </p:spPr>
        <p:txBody>
          <a:bodyPr wrap="square" rtlCol="0">
            <a:spAutoFit/>
          </a:bodyPr>
          <a:lstStyle/>
          <a:p>
            <a:pPr algn="ctr"/>
            <a:r>
              <a:rPr lang="en-US" sz="15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The End</a:t>
            </a:r>
            <a:endParaRPr lang="en-US" sz="1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Tree>
    <p:extLst>
      <p:ext uri="{BB962C8B-B14F-4D97-AF65-F5344CB8AC3E}">
        <p14:creationId xmlns:p14="http://schemas.microsoft.com/office/powerpoint/2010/main" val="771143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373436"/>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015" y="1507578"/>
            <a:ext cx="8284640" cy="4293483"/>
          </a:xfrm>
          <a:prstGeom prst="rect">
            <a:avLst/>
          </a:prstGeom>
          <a:noFill/>
        </p:spPr>
        <p:txBody>
          <a:bodyPr wrap="none" rtlCol="0">
            <a:spAutoFit/>
          </a:bodyPr>
          <a:lstStyle/>
          <a:p>
            <a:pPr algn="ctr"/>
            <a:r>
              <a:rPr lang="en-US" sz="2100" dirty="0">
                <a:latin typeface="Bangle" panose="00000400000000000000" pitchFamily="2" charset="0"/>
              </a:rPr>
              <a:t>This Presentation Was Created by:</a:t>
            </a:r>
          </a:p>
          <a:p>
            <a:pPr algn="ctr"/>
            <a:endParaRPr lang="en-US" sz="2100" dirty="0">
              <a:latin typeface="Bangle" panose="00000400000000000000" pitchFamily="2" charset="0"/>
            </a:endParaRPr>
          </a:p>
          <a:p>
            <a:pPr algn="ctr"/>
            <a:endParaRPr lang="en-US" sz="2100" dirty="0">
              <a:latin typeface="Bangle" panose="00000400000000000000" pitchFamily="2" charset="0"/>
            </a:endParaRPr>
          </a:p>
          <a:p>
            <a:pPr algn="ctr"/>
            <a:endParaRPr lang="en-US" sz="2100" dirty="0">
              <a:latin typeface="Bangle" panose="00000400000000000000" pitchFamily="2" charset="0"/>
            </a:endParaRPr>
          </a:p>
          <a:p>
            <a:pPr algn="ctr"/>
            <a:endParaRPr lang="en-US" sz="2100" dirty="0">
              <a:latin typeface="Bangle" panose="00000400000000000000" pitchFamily="2" charset="0"/>
            </a:endParaRPr>
          </a:p>
          <a:p>
            <a:pPr algn="ctr"/>
            <a:endParaRPr lang="en-US" sz="2100" dirty="0">
              <a:latin typeface="Bangle" panose="00000400000000000000" pitchFamily="2" charset="0"/>
            </a:endParaRPr>
          </a:p>
          <a:p>
            <a:pPr algn="ctr"/>
            <a:endParaRPr lang="en-US" sz="2100" dirty="0">
              <a:latin typeface="Bangle" panose="00000400000000000000" pitchFamily="2" charset="0"/>
            </a:endParaRPr>
          </a:p>
          <a:p>
            <a:pPr algn="ctr"/>
            <a:endParaRPr lang="en-US" sz="2100" dirty="0">
              <a:latin typeface="Bangle" panose="00000400000000000000" pitchFamily="2" charset="0"/>
            </a:endParaRPr>
          </a:p>
          <a:p>
            <a:pPr algn="ctr"/>
            <a:endParaRPr lang="en-US" sz="2100" dirty="0">
              <a:latin typeface="Bangle" panose="00000400000000000000" pitchFamily="2" charset="0"/>
            </a:endParaRPr>
          </a:p>
          <a:p>
            <a:pPr algn="ctr"/>
            <a:endParaRPr lang="en-US" sz="2100" dirty="0">
              <a:latin typeface="Bangle" panose="00000400000000000000" pitchFamily="2" charset="0"/>
            </a:endParaRPr>
          </a:p>
          <a:p>
            <a:pPr algn="ctr"/>
            <a:r>
              <a:rPr lang="en-US" sz="2100" dirty="0">
                <a:latin typeface="Bangle" panose="00000400000000000000" pitchFamily="2" charset="0"/>
              </a:rPr>
              <a:t>Permission to use is granted with an attribution to:</a:t>
            </a:r>
          </a:p>
          <a:p>
            <a:pPr algn="ctr"/>
            <a:r>
              <a:rPr lang="en-US" sz="2100" dirty="0">
                <a:latin typeface="Bangle" panose="00000400000000000000" pitchFamily="2" charset="0"/>
              </a:rPr>
              <a:t>Brad Fregger, Groundbreaking Press (</a:t>
            </a:r>
            <a:r>
              <a:rPr lang="en-US" sz="2100" dirty="0">
                <a:latin typeface="Bangle" panose="00000400000000000000" pitchFamily="2" charset="0"/>
                <a:hlinkClick r:id="rId2"/>
              </a:rPr>
              <a:t>www.groundbreaking.com</a:t>
            </a:r>
            <a:r>
              <a:rPr lang="en-US" sz="2100" dirty="0">
                <a:latin typeface="Bangle" panose="00000400000000000000" pitchFamily="2" charset="0"/>
              </a:rPr>
              <a:t>)</a:t>
            </a:r>
          </a:p>
          <a:p>
            <a:pPr algn="ctr"/>
            <a:r>
              <a:rPr lang="en-US" sz="2100" dirty="0">
                <a:latin typeface="Bangle" panose="00000400000000000000" pitchFamily="2"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230" y="2669722"/>
            <a:ext cx="8102204" cy="1077685"/>
          </a:xfrm>
          <a:prstGeom prst="rect">
            <a:avLst/>
          </a:prstGeom>
        </p:spPr>
      </p:pic>
    </p:spTree>
    <p:extLst>
      <p:ext uri="{BB962C8B-B14F-4D97-AF65-F5344CB8AC3E}">
        <p14:creationId xmlns:p14="http://schemas.microsoft.com/office/powerpoint/2010/main" val="36393567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8077200" cy="769441"/>
          </a:xfrm>
          <a:prstGeom prst="rect">
            <a:avLst/>
          </a:prstGeom>
          <a:noFill/>
        </p:spPr>
        <p:txBody>
          <a:bodyPr wrap="square" rtlCol="0">
            <a:spAutoFit/>
          </a:bodyPr>
          <a:lstStyle/>
          <a:p>
            <a:pPr algn="ctr"/>
            <a:r>
              <a:rPr 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Image Attributions</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2" name="TextBox 1"/>
          <p:cNvSpPr txBox="1"/>
          <p:nvPr/>
        </p:nvSpPr>
        <p:spPr>
          <a:xfrm>
            <a:off x="381001" y="1066800"/>
            <a:ext cx="8153399" cy="5724644"/>
          </a:xfrm>
          <a:prstGeom prst="rect">
            <a:avLst/>
          </a:prstGeom>
          <a:noFill/>
        </p:spPr>
        <p:txBody>
          <a:bodyPr wrap="square" rtlCol="0">
            <a:spAutoFit/>
          </a:bodyPr>
          <a:lstStyle/>
          <a:p>
            <a:pPr>
              <a:lnSpc>
                <a:spcPct val="75000"/>
              </a:lnSpc>
              <a:spcAft>
                <a:spcPts val="600"/>
              </a:spcAft>
            </a:pPr>
            <a:r>
              <a:rPr lang="en-US" sz="1400" dirty="0" smtClean="0">
                <a:latin typeface="Bangle Thin" panose="00000400000000000000" pitchFamily="2" charset="0"/>
              </a:rPr>
              <a:t>1-Cover: </a:t>
            </a:r>
            <a:r>
              <a:rPr lang="en-US" sz="1400" dirty="0">
                <a:latin typeface="Bangle Thin" panose="00000400000000000000" pitchFamily="2" charset="0"/>
              </a:rPr>
              <a:t>Image by Michael </a:t>
            </a:r>
            <a:r>
              <a:rPr lang="en-US" sz="1400" dirty="0" err="1">
                <a:latin typeface="Bangle Thin" panose="00000400000000000000" pitchFamily="2" charset="0"/>
              </a:rPr>
              <a:t>Vadon</a:t>
            </a:r>
            <a:r>
              <a:rPr lang="en-US" sz="1400" dirty="0">
                <a:latin typeface="Bangle Thin" panose="00000400000000000000" pitchFamily="2" charset="0"/>
              </a:rPr>
              <a:t> - Own work, CC BY-SA </a:t>
            </a:r>
            <a:r>
              <a:rPr lang="en-US" sz="1400" dirty="0" smtClean="0">
                <a:latin typeface="Bangle Thin" panose="00000400000000000000" pitchFamily="2" charset="0"/>
              </a:rPr>
              <a:t>4.0,</a:t>
            </a:r>
            <a:br>
              <a:rPr lang="en-US" sz="1400" dirty="0" smtClean="0">
                <a:latin typeface="Bangle Thin" panose="00000400000000000000" pitchFamily="2" charset="0"/>
              </a:rPr>
            </a:br>
            <a:r>
              <a:rPr lang="en-US" sz="1400" dirty="0" smtClean="0">
                <a:latin typeface="Bangle Thin" panose="00000400000000000000" pitchFamily="2" charset="0"/>
                <a:hlinkClick r:id="rId2"/>
              </a:rPr>
              <a:t>https</a:t>
            </a:r>
            <a:r>
              <a:rPr lang="en-US" sz="1400" dirty="0">
                <a:latin typeface="Bangle Thin" panose="00000400000000000000" pitchFamily="2" charset="0"/>
                <a:hlinkClick r:id="rId2"/>
              </a:rPr>
              <a:t>://</a:t>
            </a:r>
            <a:r>
              <a:rPr lang="en-US" sz="1400" dirty="0" smtClean="0">
                <a:latin typeface="Bangle Thin" panose="00000400000000000000" pitchFamily="2" charset="0"/>
                <a:hlinkClick r:id="rId2"/>
              </a:rPr>
              <a:t>commons.wikimedia.org/w/index.php?curid=51483075</a:t>
            </a:r>
            <a:r>
              <a:rPr lang="en-US" sz="1400" dirty="0" smtClean="0">
                <a:latin typeface="Bangle Thin" panose="00000400000000000000" pitchFamily="2" charset="0"/>
              </a:rPr>
              <a:t/>
            </a:r>
            <a:br>
              <a:rPr lang="en-US" sz="1400" dirty="0" smtClean="0">
                <a:latin typeface="Bangle Thin" panose="00000400000000000000" pitchFamily="2" charset="0"/>
              </a:rPr>
            </a:br>
            <a:r>
              <a:rPr lang="en-US" sz="1400" dirty="0" smtClean="0">
                <a:latin typeface="Bangle Thin" panose="00000400000000000000" pitchFamily="2" charset="0"/>
              </a:rPr>
              <a:t>This </a:t>
            </a:r>
            <a:r>
              <a:rPr lang="en-US" sz="1400" dirty="0">
                <a:latin typeface="Bangle Thin" panose="00000400000000000000" pitchFamily="2" charset="0"/>
              </a:rPr>
              <a:t>version, with major design changes (</a:t>
            </a:r>
            <a:r>
              <a:rPr lang="en-US" sz="1400" dirty="0" err="1">
                <a:latin typeface="Bangle Thin" panose="00000400000000000000" pitchFamily="2" charset="0"/>
              </a:rPr>
              <a:t>Ivanka</a:t>
            </a:r>
            <a:r>
              <a:rPr lang="en-US" sz="1400" dirty="0">
                <a:latin typeface="Bangle Thin" panose="00000400000000000000" pitchFamily="2" charset="0"/>
              </a:rPr>
              <a:t> removed and image cropped), own </a:t>
            </a:r>
            <a:r>
              <a:rPr lang="en-US" sz="1400" dirty="0" smtClean="0">
                <a:latin typeface="Bangle Thin" panose="00000400000000000000" pitchFamily="2" charset="0"/>
              </a:rPr>
              <a:t>work.</a:t>
            </a:r>
          </a:p>
          <a:p>
            <a:pPr>
              <a:lnSpc>
                <a:spcPct val="75000"/>
              </a:lnSpc>
              <a:spcAft>
                <a:spcPts val="1200"/>
              </a:spcAft>
            </a:pPr>
            <a:r>
              <a:rPr lang="en-US" sz="1400" dirty="0" smtClean="0">
                <a:latin typeface="Bangle Thin" panose="00000400000000000000" pitchFamily="2" charset="0"/>
              </a:rPr>
              <a:t>2-Brad Fregger: Own work</a:t>
            </a:r>
          </a:p>
          <a:p>
            <a:pPr>
              <a:lnSpc>
                <a:spcPct val="75000"/>
              </a:lnSpc>
              <a:spcAft>
                <a:spcPts val="1200"/>
              </a:spcAft>
            </a:pPr>
            <a:r>
              <a:rPr lang="en-US" sz="1400" dirty="0" smtClean="0">
                <a:latin typeface="Bangle Thin" panose="00000400000000000000" pitchFamily="2" charset="0"/>
              </a:rPr>
              <a:t>3- Millions: Own Work</a:t>
            </a:r>
          </a:p>
          <a:p>
            <a:pPr>
              <a:lnSpc>
                <a:spcPct val="75000"/>
              </a:lnSpc>
              <a:spcAft>
                <a:spcPts val="1200"/>
              </a:spcAft>
            </a:pPr>
            <a:r>
              <a:rPr lang="en-US" sz="1400" dirty="0" smtClean="0">
                <a:latin typeface="Bangle Thin" panose="00000400000000000000" pitchFamily="2" charset="0"/>
              </a:rPr>
              <a:t>4. Robert E. Lee Statue: Own Work</a:t>
            </a:r>
          </a:p>
          <a:p>
            <a:pPr>
              <a:lnSpc>
                <a:spcPct val="75000"/>
              </a:lnSpc>
              <a:spcAft>
                <a:spcPts val="1200"/>
              </a:spcAft>
            </a:pPr>
            <a:r>
              <a:rPr lang="en-US" sz="1400" dirty="0" smtClean="0">
                <a:latin typeface="Bangle Thin" panose="00000400000000000000" pitchFamily="2" charset="0"/>
              </a:rPr>
              <a:t>5. JFK &amp; Ted: Public Domain</a:t>
            </a:r>
          </a:p>
          <a:p>
            <a:pPr>
              <a:lnSpc>
                <a:spcPct val="75000"/>
              </a:lnSpc>
              <a:spcAft>
                <a:spcPts val="1200"/>
              </a:spcAft>
            </a:pPr>
            <a:r>
              <a:rPr lang="en-US" sz="1400" dirty="0" smtClean="0">
                <a:latin typeface="Bangle Thin" panose="00000400000000000000" pitchFamily="2" charset="0"/>
              </a:rPr>
              <a:t>6. Russian Insignia: Public Domain </a:t>
            </a:r>
          </a:p>
          <a:p>
            <a:pPr>
              <a:lnSpc>
                <a:spcPct val="75000"/>
              </a:lnSpc>
              <a:spcAft>
                <a:spcPts val="1200"/>
              </a:spcAft>
            </a:pPr>
            <a:r>
              <a:rPr lang="en-US" sz="1400" dirty="0" smtClean="0">
                <a:latin typeface="Bangle Thin" panose="00000400000000000000" pitchFamily="2" charset="0"/>
              </a:rPr>
              <a:t>7. Protesting Trump: </a:t>
            </a:r>
            <a:r>
              <a:rPr lang="en-US" sz="1400" dirty="0">
                <a:latin typeface="Bangle Thin" panose="00000400000000000000" pitchFamily="2" charset="0"/>
              </a:rPr>
              <a:t>By Charles Edward Miller from Chicago, United States - Protest Trump and Protect the Mueller Investigation Rally and March Downtown Chicago Illinois 11-8-18 5051, CC BY-SA 2.0, </a:t>
            </a:r>
            <a:r>
              <a:rPr lang="en-US" sz="1400" u="sng" dirty="0">
                <a:latin typeface="Bangle Thin" panose="00000400000000000000" pitchFamily="2" charset="0"/>
                <a:hlinkClick r:id="rId3"/>
              </a:rPr>
              <a:t>https://commons.wikimedia.org/w/index.php?curid=74278926</a:t>
            </a:r>
            <a:endParaRPr lang="en-US" sz="1400" dirty="0" smtClean="0">
              <a:latin typeface="Bangle Thin" panose="00000400000000000000" pitchFamily="2" charset="0"/>
            </a:endParaRPr>
          </a:p>
          <a:p>
            <a:pPr>
              <a:lnSpc>
                <a:spcPct val="75000"/>
              </a:lnSpc>
              <a:spcAft>
                <a:spcPts val="1200"/>
              </a:spcAft>
            </a:pPr>
            <a:r>
              <a:rPr lang="en-US" sz="1400" dirty="0" smtClean="0">
                <a:latin typeface="Bangle Thin" panose="00000400000000000000" pitchFamily="2" charset="0"/>
              </a:rPr>
              <a:t>8. Trump Profile: </a:t>
            </a:r>
            <a:r>
              <a:rPr lang="en-US" sz="1400" dirty="0">
                <a:latin typeface="Bangle Thin" panose="00000400000000000000" pitchFamily="2" charset="0"/>
              </a:rPr>
              <a:t>By Gage Skidmore from Peoria, AZ, United States of America - Donald Trump, CC BY-SA 2.0, https://commons.wikimedia.org/w/index.php?curid=66881486</a:t>
            </a:r>
            <a:endParaRPr lang="en-US" sz="1400" dirty="0" smtClean="0">
              <a:latin typeface="Bangle Thin" panose="00000400000000000000" pitchFamily="2" charset="0"/>
            </a:endParaRPr>
          </a:p>
          <a:p>
            <a:pPr>
              <a:lnSpc>
                <a:spcPct val="75000"/>
              </a:lnSpc>
              <a:spcAft>
                <a:spcPts val="1200"/>
              </a:spcAft>
            </a:pPr>
            <a:r>
              <a:rPr lang="en-US" sz="1400" dirty="0" smtClean="0">
                <a:latin typeface="Bangle Thin" panose="00000400000000000000" pitchFamily="2" charset="0"/>
              </a:rPr>
              <a:t>9. Tiffany Trump: Public Domain</a:t>
            </a:r>
          </a:p>
          <a:p>
            <a:pPr>
              <a:lnSpc>
                <a:spcPct val="75000"/>
              </a:lnSpc>
              <a:spcAft>
                <a:spcPts val="1200"/>
              </a:spcAft>
            </a:pPr>
            <a:r>
              <a:rPr lang="en-US" sz="1400" dirty="0" smtClean="0">
                <a:latin typeface="Bangle Thin" panose="00000400000000000000" pitchFamily="2" charset="0"/>
              </a:rPr>
              <a:t>10. Melania Trump: White House official </a:t>
            </a:r>
            <a:r>
              <a:rPr lang="en-US" sz="1400" dirty="0" err="1">
                <a:latin typeface="Bangle Thin" panose="00000400000000000000" pitchFamily="2" charset="0"/>
              </a:rPr>
              <a:t>official</a:t>
            </a:r>
            <a:r>
              <a:rPr lang="en-US" sz="1400" dirty="0">
                <a:latin typeface="Bangle Thin" panose="00000400000000000000" pitchFamily="2" charset="0"/>
              </a:rPr>
              <a:t> portrait, which was taken by Belgian photographer Regine </a:t>
            </a:r>
            <a:r>
              <a:rPr lang="en-US" sz="1400" dirty="0" err="1" smtClean="0">
                <a:latin typeface="Bangle Thin" panose="00000400000000000000" pitchFamily="2" charset="0"/>
              </a:rPr>
              <a:t>Mahaux</a:t>
            </a:r>
            <a:endParaRPr lang="en-US" sz="1400" dirty="0" smtClean="0">
              <a:latin typeface="Bangle Thin" panose="00000400000000000000" pitchFamily="2" charset="0"/>
            </a:endParaRPr>
          </a:p>
          <a:p>
            <a:pPr>
              <a:lnSpc>
                <a:spcPct val="75000"/>
              </a:lnSpc>
              <a:spcAft>
                <a:spcPts val="1200"/>
              </a:spcAft>
            </a:pPr>
            <a:r>
              <a:rPr lang="en-US" sz="1400" dirty="0" smtClean="0">
                <a:latin typeface="Bangle Thin" panose="00000400000000000000" pitchFamily="2" charset="0"/>
              </a:rPr>
              <a:t>11. What is Trump really worth: </a:t>
            </a:r>
            <a:r>
              <a:rPr lang="en-US" sz="1400" i="1" dirty="0" smtClean="0">
                <a:latin typeface="Bangle Thin" panose="00000400000000000000" pitchFamily="2" charset="0"/>
              </a:rPr>
              <a:t>Forbes</a:t>
            </a:r>
          </a:p>
          <a:p>
            <a:pPr>
              <a:lnSpc>
                <a:spcPct val="75000"/>
              </a:lnSpc>
              <a:spcAft>
                <a:spcPts val="1200"/>
              </a:spcAft>
            </a:pPr>
            <a:r>
              <a:rPr lang="en-US" sz="1400" dirty="0" smtClean="0">
                <a:latin typeface="Bangle Thin" panose="00000400000000000000" pitchFamily="2" charset="0"/>
              </a:rPr>
              <a:t>12. </a:t>
            </a:r>
            <a:r>
              <a:rPr lang="en-US" sz="1400" dirty="0">
                <a:latin typeface="Bangle Thin" panose="00000400000000000000" pitchFamily="2" charset="0"/>
              </a:rPr>
              <a:t>Sharyl  </a:t>
            </a:r>
            <a:r>
              <a:rPr lang="en-US" sz="1400" dirty="0" smtClean="0">
                <a:latin typeface="Bangle Thin" panose="00000400000000000000" pitchFamily="2" charset="0"/>
              </a:rPr>
              <a:t>Attkisson: </a:t>
            </a:r>
            <a:r>
              <a:rPr lang="en-US" sz="1400" dirty="0"/>
              <a:t>By Redneck Country Club - https://www.flickr.com/photos/theredneckcc/15951945641/, CC BY 2.0, </a:t>
            </a:r>
            <a:r>
              <a:rPr lang="en-US" sz="1400" u="sng" dirty="0">
                <a:hlinkClick r:id="rId4"/>
              </a:rPr>
              <a:t>https://commons.wikimedia.org/w/index.php?curid=76997230</a:t>
            </a:r>
            <a:endParaRPr lang="en-US" sz="1400" dirty="0" smtClean="0">
              <a:latin typeface="Bangle Thin" panose="00000400000000000000" pitchFamily="2" charset="0"/>
            </a:endParaRPr>
          </a:p>
          <a:p>
            <a:pPr>
              <a:lnSpc>
                <a:spcPct val="75000"/>
              </a:lnSpc>
              <a:spcAft>
                <a:spcPts val="1200"/>
              </a:spcAft>
            </a:pPr>
            <a:r>
              <a:rPr lang="en-US" sz="1400" dirty="0" smtClean="0">
                <a:latin typeface="Bangle Thin" panose="00000400000000000000" pitchFamily="2" charset="0"/>
              </a:rPr>
              <a:t>13. Snow Scene: </a:t>
            </a:r>
            <a:r>
              <a:rPr lang="en-US" sz="1400" dirty="0" err="1"/>
              <a:t>Andrii</a:t>
            </a:r>
            <a:r>
              <a:rPr lang="en-US" sz="1400" dirty="0"/>
              <a:t> </a:t>
            </a:r>
            <a:r>
              <a:rPr lang="en-US" sz="1400" dirty="0" err="1"/>
              <a:t>Vergeles</a:t>
            </a:r>
            <a:r>
              <a:rPr lang="en-US" sz="1400" dirty="0"/>
              <a:t> – Ukraine</a:t>
            </a:r>
            <a:endParaRPr lang="en-US" sz="1400" dirty="0" smtClean="0">
              <a:latin typeface="Bangle Thin" panose="00000400000000000000" pitchFamily="2" charset="0"/>
            </a:endParaRPr>
          </a:p>
          <a:p>
            <a:pPr>
              <a:lnSpc>
                <a:spcPct val="75000"/>
              </a:lnSpc>
              <a:spcAft>
                <a:spcPts val="1200"/>
              </a:spcAft>
            </a:pPr>
            <a:r>
              <a:rPr lang="en-US" sz="1400" dirty="0" smtClean="0">
                <a:latin typeface="Bangle Thin" panose="00000400000000000000" pitchFamily="2" charset="0"/>
              </a:rPr>
              <a:t>14. Bill of Rights, Constitution: Own Work</a:t>
            </a:r>
          </a:p>
          <a:p>
            <a:pPr>
              <a:lnSpc>
                <a:spcPct val="75000"/>
              </a:lnSpc>
              <a:spcAft>
                <a:spcPts val="1200"/>
              </a:spcAft>
            </a:pPr>
            <a:r>
              <a:rPr lang="en-US" sz="1400" dirty="0" smtClean="0">
                <a:latin typeface="Bangle Thin" panose="00000400000000000000" pitchFamily="2" charset="0"/>
              </a:rPr>
              <a:t>15. Religious Symbols: Own Work</a:t>
            </a:r>
          </a:p>
        </p:txBody>
      </p:sp>
    </p:spTree>
    <p:extLst>
      <p:ext uri="{BB962C8B-B14F-4D97-AF65-F5344CB8AC3E}">
        <p14:creationId xmlns:p14="http://schemas.microsoft.com/office/powerpoint/2010/main" val="4120846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8077200" cy="769441"/>
          </a:xfrm>
          <a:prstGeom prst="rect">
            <a:avLst/>
          </a:prstGeom>
          <a:noFill/>
        </p:spPr>
        <p:txBody>
          <a:bodyPr wrap="square" rtlCol="0">
            <a:spAutoFit/>
          </a:bodyPr>
          <a:lstStyle/>
          <a:p>
            <a:pPr algn="ctr"/>
            <a:r>
              <a:rPr lang="en-US"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rPr>
              <a:t>Image Attributions, con.</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cs typeface="Arial" pitchFamily="34" charset="0"/>
            </a:endParaRPr>
          </a:p>
        </p:txBody>
      </p:sp>
      <p:sp>
        <p:nvSpPr>
          <p:cNvPr id="2" name="TextBox 1"/>
          <p:cNvSpPr txBox="1"/>
          <p:nvPr/>
        </p:nvSpPr>
        <p:spPr>
          <a:xfrm>
            <a:off x="381001" y="1066800"/>
            <a:ext cx="8153399" cy="6209392"/>
          </a:xfrm>
          <a:prstGeom prst="rect">
            <a:avLst/>
          </a:prstGeom>
          <a:noFill/>
        </p:spPr>
        <p:txBody>
          <a:bodyPr wrap="square" rtlCol="0">
            <a:spAutoFit/>
          </a:bodyPr>
          <a:lstStyle/>
          <a:p>
            <a:pPr>
              <a:lnSpc>
                <a:spcPct val="75000"/>
              </a:lnSpc>
              <a:spcAft>
                <a:spcPts val="600"/>
              </a:spcAft>
            </a:pPr>
            <a:r>
              <a:rPr lang="en-US" sz="1400" dirty="0" smtClean="0">
                <a:latin typeface="Bangle Thin" panose="00000400000000000000" pitchFamily="2" charset="0"/>
              </a:rPr>
              <a:t>16. Opportunity to reach potential: Own Work</a:t>
            </a:r>
          </a:p>
          <a:p>
            <a:pPr>
              <a:lnSpc>
                <a:spcPct val="75000"/>
              </a:lnSpc>
              <a:spcAft>
                <a:spcPts val="600"/>
              </a:spcAft>
            </a:pPr>
            <a:r>
              <a:rPr lang="en-US" sz="1400" dirty="0" smtClean="0">
                <a:latin typeface="Bangle Thin" panose="00000400000000000000" pitchFamily="2" charset="0"/>
              </a:rPr>
              <a:t>17. Everyone should be treated equally in life (Bill, Ted, Clarence, Brett): Own Work</a:t>
            </a:r>
          </a:p>
          <a:p>
            <a:pPr>
              <a:lnSpc>
                <a:spcPct val="75000"/>
              </a:lnSpc>
              <a:spcAft>
                <a:spcPts val="600"/>
              </a:spcAft>
            </a:pPr>
            <a:r>
              <a:rPr lang="en-US" sz="1400" dirty="0">
                <a:latin typeface="Bangle Thin" panose="00000400000000000000" pitchFamily="2" charset="0"/>
              </a:rPr>
              <a:t>18. Lady Justice: By Kaspars Grinvalds, purchased from 123RF</a:t>
            </a:r>
          </a:p>
          <a:p>
            <a:pPr>
              <a:lnSpc>
                <a:spcPct val="75000"/>
              </a:lnSpc>
              <a:spcAft>
                <a:spcPts val="600"/>
              </a:spcAft>
            </a:pPr>
            <a:r>
              <a:rPr lang="en-US" sz="1400" dirty="0">
                <a:latin typeface="Bangle Thin" panose="00000400000000000000" pitchFamily="2" charset="0"/>
              </a:rPr>
              <a:t>19. No one is above the law: By Charles Edward Miller from Chicago, United States - Protest Trump and Protect the Mueller Investigation Rally and March Downtown Chicago Illinois 11-8-18 5051, CC BY-SA 2.0, </a:t>
            </a:r>
            <a:r>
              <a:rPr lang="en-US" sz="1400" dirty="0">
                <a:latin typeface="Bangle Thin" panose="00000400000000000000" pitchFamily="2" charset="0"/>
                <a:hlinkClick r:id="rId2"/>
              </a:rPr>
              <a:t>https://commons.wikimedia.org/w/index.php?curid=74278926</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20. </a:t>
            </a:r>
            <a:r>
              <a:rPr lang="en-US" sz="1400" dirty="0" smtClean="0">
                <a:latin typeface="Bangle Thin" panose="00000400000000000000" pitchFamily="2" charset="0"/>
              </a:rPr>
              <a:t>Communism is murder: Own Work</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21. </a:t>
            </a:r>
            <a:r>
              <a:rPr lang="en-US" sz="1400" dirty="0" smtClean="0">
                <a:latin typeface="Bangle Thin" panose="00000400000000000000" pitchFamily="2" charset="0"/>
              </a:rPr>
              <a:t>Winston Churchill: Own Work</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22. </a:t>
            </a:r>
            <a:r>
              <a:rPr lang="en-US" sz="1400" dirty="0" smtClean="0">
                <a:latin typeface="Bangle Thin" panose="00000400000000000000" pitchFamily="2" charset="0"/>
              </a:rPr>
              <a:t>Bill of Rights &amp; Constitution: Own Work</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23. </a:t>
            </a:r>
            <a:r>
              <a:rPr lang="en-US" sz="1400" dirty="0" smtClean="0">
                <a:latin typeface="Bangle Thin" panose="00000400000000000000" pitchFamily="2" charset="0"/>
              </a:rPr>
              <a:t>Societal Solutions: Own Work</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24. </a:t>
            </a:r>
            <a:r>
              <a:rPr lang="en-US" sz="1400" dirty="0" smtClean="0">
                <a:latin typeface="Bangle Thin" panose="00000400000000000000" pitchFamily="2" charset="0"/>
              </a:rPr>
              <a:t>Baby in Heart Womb: By </a:t>
            </a:r>
            <a:r>
              <a:rPr lang="en-US" sz="1400" dirty="0">
                <a:latin typeface="Bangle Thin" panose="00000400000000000000" pitchFamily="2" charset="0"/>
              </a:rPr>
              <a:t>Ekaterina </a:t>
            </a:r>
            <a:r>
              <a:rPr lang="en-US" sz="1400" dirty="0" smtClean="0">
                <a:latin typeface="Bangle Thin" panose="00000400000000000000" pitchFamily="2" charset="0"/>
              </a:rPr>
              <a:t>Glazkova, purchased from 123RF</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25. </a:t>
            </a:r>
            <a:r>
              <a:rPr lang="en-US" sz="1400" dirty="0" smtClean="0">
                <a:latin typeface="Bangle Thin" panose="00000400000000000000" pitchFamily="2" charset="0"/>
              </a:rPr>
              <a:t>Leo Tolstoy: Public Domain</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26. </a:t>
            </a:r>
            <a:r>
              <a:rPr lang="en-US" sz="1400" dirty="0" smtClean="0">
                <a:latin typeface="Bangle Thin" panose="00000400000000000000" pitchFamily="2" charset="0"/>
              </a:rPr>
              <a:t>Mark Twain Quote: Own Work</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27. </a:t>
            </a:r>
            <a:r>
              <a:rPr lang="en-US" sz="1400" dirty="0" smtClean="0">
                <a:latin typeface="Bangle Thin" panose="00000400000000000000" pitchFamily="2" charset="0"/>
              </a:rPr>
              <a:t>Liberty Bell: By </a:t>
            </a:r>
            <a:r>
              <a:rPr lang="en-US" sz="1400" dirty="0">
                <a:latin typeface="Bangle Thin" panose="00000400000000000000" pitchFamily="2" charset="0"/>
              </a:rPr>
              <a:t> </a:t>
            </a:r>
            <a:r>
              <a:rPr lang="en-US" sz="1400" dirty="0" smtClean="0">
                <a:latin typeface="Bangle Thin" panose="00000400000000000000" pitchFamily="2" charset="0"/>
              </a:rPr>
              <a:t>pixelrobot, purchased from 123RF</a:t>
            </a:r>
            <a:endParaRPr lang="en-US" sz="1400" dirty="0">
              <a:latin typeface="Bangle Thin" panose="00000400000000000000" pitchFamily="2" charset="0"/>
            </a:endParaRPr>
          </a:p>
          <a:p>
            <a:pPr>
              <a:lnSpc>
                <a:spcPct val="75000"/>
              </a:lnSpc>
              <a:spcAft>
                <a:spcPts val="600"/>
              </a:spcAft>
            </a:pPr>
            <a:r>
              <a:rPr lang="en-US" sz="1400" dirty="0">
                <a:latin typeface="Bangle Thin" panose="00000400000000000000" pitchFamily="2" charset="0"/>
              </a:rPr>
              <a:t>28. </a:t>
            </a:r>
            <a:r>
              <a:rPr lang="en-US" sz="1400" dirty="0" smtClean="0">
                <a:latin typeface="Bangle Thin" panose="00000400000000000000" pitchFamily="2" charset="0"/>
              </a:rPr>
              <a:t>Sun God: </a:t>
            </a:r>
            <a:r>
              <a:rPr lang="en-US" sz="1400" dirty="0">
                <a:latin typeface="Bangle Thin" panose="00000400000000000000" pitchFamily="2" charset="0"/>
              </a:rPr>
              <a:t>By </a:t>
            </a:r>
            <a:r>
              <a:rPr lang="en-US" sz="1400" dirty="0" err="1">
                <a:latin typeface="Bangle Thin" panose="00000400000000000000" pitchFamily="2" charset="0"/>
              </a:rPr>
              <a:t>fi:Käyttäjä:kompak</a:t>
            </a:r>
            <a:r>
              <a:rPr lang="en-US" sz="1400" dirty="0">
                <a:latin typeface="Bangle Thin" panose="00000400000000000000" pitchFamily="2" charset="0"/>
              </a:rPr>
              <a:t>; improving by </a:t>
            </a:r>
            <a:r>
              <a:rPr lang="en-US" sz="1400" dirty="0" err="1">
                <a:latin typeface="Bangle Thin" panose="00000400000000000000" pitchFamily="2" charset="0"/>
              </a:rPr>
              <a:t>User:Perhelion</a:t>
            </a:r>
            <a:r>
              <a:rPr lang="en-US" sz="1400" dirty="0">
                <a:latin typeface="Bangle Thin" panose="00000400000000000000" pitchFamily="2" charset="0"/>
              </a:rPr>
              <a:t> - Own work based on: </a:t>
            </a:r>
            <a:r>
              <a:rPr lang="en-US" sz="1400" dirty="0" err="1">
                <a:latin typeface="Bangle Thin" panose="00000400000000000000" pitchFamily="2" charset="0"/>
              </a:rPr>
              <a:t>Nefertari</a:t>
            </a:r>
            <a:r>
              <a:rPr lang="en-US" sz="1400" dirty="0">
                <a:latin typeface="Bangle Thin" panose="00000400000000000000" pitchFamily="2" charset="0"/>
              </a:rPr>
              <a:t> tomb, CC BY-SA 3.0, </a:t>
            </a:r>
            <a:r>
              <a:rPr lang="en-US" sz="1400" u="sng" dirty="0">
                <a:latin typeface="Bangle Thin" panose="00000400000000000000" pitchFamily="2" charset="0"/>
                <a:hlinkClick r:id="rId3"/>
              </a:rPr>
              <a:t>https://commons.wikimedia.org/w/index.php?curid=474147</a:t>
            </a:r>
            <a:endParaRPr lang="en-US" sz="1400" dirty="0">
              <a:latin typeface="Bangle Thin" panose="00000400000000000000" pitchFamily="2" charset="0"/>
            </a:endParaRPr>
          </a:p>
          <a:p>
            <a:pPr marL="342900" indent="-342900">
              <a:lnSpc>
                <a:spcPct val="75000"/>
              </a:lnSpc>
              <a:spcAft>
                <a:spcPts val="600"/>
              </a:spcAft>
              <a:buAutoNum type="arabicPeriod" startAt="29"/>
            </a:pPr>
            <a:r>
              <a:rPr lang="en-US" sz="1400" dirty="0" smtClean="0">
                <a:latin typeface="Bangle Thin" panose="00000400000000000000" pitchFamily="2" charset="0"/>
              </a:rPr>
              <a:t>Saul </a:t>
            </a:r>
            <a:r>
              <a:rPr lang="en-US" sz="1400" dirty="0">
                <a:latin typeface="Bangle Thin" panose="00000400000000000000" pitchFamily="2" charset="0"/>
              </a:rPr>
              <a:t>Alinsky: Public </a:t>
            </a:r>
            <a:r>
              <a:rPr lang="en-US" sz="1400" dirty="0" smtClean="0">
                <a:latin typeface="Bangle Thin" panose="00000400000000000000" pitchFamily="2" charset="0"/>
              </a:rPr>
              <a:t>Domain</a:t>
            </a:r>
          </a:p>
          <a:p>
            <a:pPr marL="342900" indent="-342900">
              <a:lnSpc>
                <a:spcPct val="75000"/>
              </a:lnSpc>
              <a:spcAft>
                <a:spcPts val="600"/>
              </a:spcAft>
              <a:buAutoNum type="arabicPeriod" startAt="29"/>
            </a:pPr>
            <a:r>
              <a:rPr lang="en-US" sz="1400" dirty="0">
                <a:latin typeface="Bangle Thin" panose="00000400000000000000" pitchFamily="2" charset="0"/>
              </a:rPr>
              <a:t>Trump Victory Sign: Trump Victory Sign: By Gage Skidmore from Peoria, AZ, United States of America - Donald Trump, CC BY-SA 2.0, </a:t>
            </a:r>
            <a:r>
              <a:rPr lang="en-US" sz="1400" dirty="0">
                <a:latin typeface="Bangle Thin" panose="00000400000000000000" pitchFamily="2" charset="0"/>
                <a:hlinkClick r:id="rId4"/>
              </a:rPr>
              <a:t>https://</a:t>
            </a:r>
            <a:r>
              <a:rPr lang="en-US" sz="1400" dirty="0" smtClean="0">
                <a:latin typeface="Bangle Thin" panose="00000400000000000000" pitchFamily="2" charset="0"/>
                <a:hlinkClick r:id="rId4"/>
              </a:rPr>
              <a:t>commons.wikimedia.org/w/index.php?curid=42651441</a:t>
            </a:r>
            <a:endParaRPr lang="en-US" sz="1400" dirty="0" smtClean="0">
              <a:latin typeface="Bangle Thin" panose="00000400000000000000" pitchFamily="2" charset="0"/>
            </a:endParaRPr>
          </a:p>
          <a:p>
            <a:pPr marL="342900" indent="-342900">
              <a:lnSpc>
                <a:spcPct val="75000"/>
              </a:lnSpc>
              <a:spcAft>
                <a:spcPts val="600"/>
              </a:spcAft>
              <a:buAutoNum type="arabicPeriod" startAt="29"/>
            </a:pPr>
            <a:r>
              <a:rPr lang="en-US" sz="1400" dirty="0">
                <a:latin typeface="Bangle Thin" panose="00000400000000000000" pitchFamily="2" charset="0"/>
              </a:rPr>
              <a:t>Hillary Clinton: Captured from YouTube video of ABC News telecast</a:t>
            </a:r>
          </a:p>
          <a:p>
            <a:pPr marL="342900" indent="-342900">
              <a:lnSpc>
                <a:spcPct val="75000"/>
              </a:lnSpc>
              <a:spcAft>
                <a:spcPts val="600"/>
              </a:spcAft>
              <a:buAutoNum type="arabicPeriod" startAt="29"/>
            </a:pPr>
            <a:r>
              <a:rPr lang="en-US" sz="1400" dirty="0">
                <a:latin typeface="Bangle Thin" panose="00000400000000000000" pitchFamily="2" charset="0"/>
              </a:rPr>
              <a:t>Hillary Clinton, Superior Look: By </a:t>
            </a:r>
            <a:r>
              <a:rPr lang="en-US" sz="1400" dirty="0" err="1">
                <a:latin typeface="Bangle Thin" panose="00000400000000000000" pitchFamily="2" charset="0"/>
              </a:rPr>
              <a:t>neverbutterfly</a:t>
            </a:r>
            <a:r>
              <a:rPr lang="en-US" sz="1400" dirty="0">
                <a:latin typeface="Bangle Thin" panose="00000400000000000000" pitchFamily="2" charset="0"/>
              </a:rPr>
              <a:t> - post-DNC rally, CC BY 2.0, https://commons.wikimedia.org/w/index.php?curid=57597316</a:t>
            </a:r>
          </a:p>
          <a:p>
            <a:pPr marL="342900" indent="-342900">
              <a:lnSpc>
                <a:spcPct val="75000"/>
              </a:lnSpc>
              <a:spcAft>
                <a:spcPts val="600"/>
              </a:spcAft>
              <a:buFontTx/>
              <a:buAutoNum type="arabicPeriod" startAt="29"/>
            </a:pPr>
            <a:r>
              <a:rPr lang="en-US" sz="1400" dirty="0">
                <a:latin typeface="Bangle Thin" panose="00000400000000000000" pitchFamily="2" charset="0"/>
              </a:rPr>
              <a:t>Trump, Dangerous: By </a:t>
            </a:r>
            <a:r>
              <a:rPr lang="en-US" sz="1400" dirty="0" err="1">
                <a:latin typeface="Bangle Thin" panose="00000400000000000000" pitchFamily="2" charset="0"/>
              </a:rPr>
              <a:t>Alisdare</a:t>
            </a:r>
            <a:r>
              <a:rPr lang="en-US" sz="1400" dirty="0">
                <a:latin typeface="Bangle Thin" panose="00000400000000000000" pitchFamily="2" charset="0"/>
              </a:rPr>
              <a:t> </a:t>
            </a:r>
            <a:r>
              <a:rPr lang="en-US" sz="1400" dirty="0" err="1">
                <a:latin typeface="Bangle Thin" panose="00000400000000000000" pitchFamily="2" charset="0"/>
              </a:rPr>
              <a:t>Hickson</a:t>
            </a:r>
            <a:r>
              <a:rPr lang="en-US" sz="1400" dirty="0">
                <a:latin typeface="Bangle Thin" panose="00000400000000000000" pitchFamily="2" charset="0"/>
              </a:rPr>
              <a:t> from Canterbury, United Kingdom - The Most Dangerous Person in the World, CC BY-SA 2.0, </a:t>
            </a:r>
            <a:r>
              <a:rPr lang="en-US" sz="1400" dirty="0">
                <a:latin typeface="Bangle Thin" panose="00000400000000000000" pitchFamily="2" charset="0"/>
                <a:hlinkClick r:id="rId5"/>
              </a:rPr>
              <a:t>https://</a:t>
            </a:r>
            <a:r>
              <a:rPr lang="en-US" sz="1400" dirty="0" smtClean="0">
                <a:latin typeface="Bangle Thin" panose="00000400000000000000" pitchFamily="2" charset="0"/>
                <a:hlinkClick r:id="rId5"/>
              </a:rPr>
              <a:t>commons.wikimedia.org/w/index.php?curid=70930613</a:t>
            </a:r>
            <a:r>
              <a:rPr lang="en-US" sz="1400" dirty="0" smtClean="0">
                <a:latin typeface="Bangle Thin" panose="00000400000000000000" pitchFamily="2" charset="0"/>
              </a:rPr>
              <a:t>. Added additional text.</a:t>
            </a:r>
            <a:endParaRPr lang="en-US" sz="1400" dirty="0">
              <a:latin typeface="Bangle Thin" panose="00000400000000000000" pitchFamily="2" charset="0"/>
            </a:endParaRPr>
          </a:p>
          <a:p>
            <a:pPr marL="342900" indent="-342900">
              <a:lnSpc>
                <a:spcPct val="75000"/>
              </a:lnSpc>
              <a:spcAft>
                <a:spcPts val="600"/>
              </a:spcAft>
              <a:buAutoNum type="arabicPeriod" startAt="29"/>
            </a:pPr>
            <a:endParaRPr lang="en-US" sz="1400" dirty="0">
              <a:latin typeface="Bangle Thin" panose="00000400000000000000" pitchFamily="2" charset="0"/>
            </a:endParaRPr>
          </a:p>
          <a:p>
            <a:r>
              <a:rPr lang="en-US" sz="1400" dirty="0"/>
              <a:t> </a:t>
            </a:r>
          </a:p>
          <a:p>
            <a:pPr marL="342900" indent="-342900">
              <a:lnSpc>
                <a:spcPct val="75000"/>
              </a:lnSpc>
              <a:spcAft>
                <a:spcPts val="600"/>
              </a:spcAft>
              <a:buAutoNum type="arabicPeriod" startAt="29"/>
            </a:pPr>
            <a:endParaRPr lang="en-US" sz="1400" dirty="0">
              <a:latin typeface="Bangle Thin" panose="00000400000000000000" pitchFamily="2" charset="0"/>
            </a:endParaRPr>
          </a:p>
          <a:p>
            <a:pPr>
              <a:lnSpc>
                <a:spcPct val="75000"/>
              </a:lnSpc>
              <a:spcAft>
                <a:spcPts val="600"/>
              </a:spcAft>
            </a:pPr>
            <a:endParaRPr lang="en-US" sz="1400" dirty="0" smtClean="0">
              <a:latin typeface="Bangle Thin" panose="00000400000000000000" pitchFamily="2" charset="0"/>
            </a:endParaRPr>
          </a:p>
        </p:txBody>
      </p:sp>
    </p:spTree>
    <p:extLst>
      <p:ext uri="{BB962C8B-B14F-4D97-AF65-F5344CB8AC3E}">
        <p14:creationId xmlns:p14="http://schemas.microsoft.com/office/powerpoint/2010/main" val="3935907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Are They</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 Saying About Trump?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381000" y="1143000"/>
            <a:ext cx="8534400" cy="1046440"/>
          </a:xfrm>
          <a:prstGeom prst="rect">
            <a:avLst/>
          </a:prstGeom>
        </p:spPr>
        <p:txBody>
          <a:bodyPr wrap="square">
            <a:spAutoFit/>
          </a:bodyPr>
          <a:lstStyle/>
          <a:p>
            <a:r>
              <a:rPr lang="en-US" sz="2400" b="1" dirty="0" smtClean="0">
                <a:latin typeface="Bangle" panose="00000400000000000000" pitchFamily="2" charset="0"/>
                <a:cs typeface="Arial" pitchFamily="34" charset="0"/>
              </a:rPr>
              <a:t>(con.)</a:t>
            </a:r>
          </a:p>
          <a:p>
            <a:pPr marL="285750" indent="-285750">
              <a:buFont typeface="Arial" panose="020B0604020202020204" pitchFamily="34" charset="0"/>
              <a:buChar char="•"/>
            </a:pPr>
            <a:r>
              <a:rPr lang="en-US" sz="2000" b="1" dirty="0" smtClean="0">
                <a:latin typeface="Bangle" panose="00000400000000000000" pitchFamily="2" charset="0"/>
                <a:cs typeface="Arial" pitchFamily="34" charset="0"/>
              </a:rPr>
              <a:t>He </a:t>
            </a:r>
            <a:r>
              <a:rPr lang="en-US" sz="2000" b="1" dirty="0">
                <a:latin typeface="Bangle" panose="00000400000000000000" pitchFamily="2" charset="0"/>
                <a:cs typeface="Arial" pitchFamily="34" charset="0"/>
              </a:rPr>
              <a:t>supported the </a:t>
            </a:r>
            <a:r>
              <a:rPr lang="en-US" sz="2000" b="1" dirty="0">
                <a:latin typeface="Bangle" panose="00000400000000000000" pitchFamily="2" charset="0"/>
              </a:rPr>
              <a:t>white </a:t>
            </a:r>
            <a:r>
              <a:rPr lang="en-US" sz="2000" b="1" dirty="0" smtClean="0">
                <a:latin typeface="Bangle" panose="00000400000000000000" pitchFamily="2" charset="0"/>
              </a:rPr>
              <a:t>supremacists in Charlottesville.</a:t>
            </a:r>
          </a:p>
          <a:p>
            <a:endParaRPr lang="en-US" b="1" dirty="0"/>
          </a:p>
        </p:txBody>
      </p:sp>
      <p:sp>
        <p:nvSpPr>
          <p:cNvPr id="4" name="Rectangle 3"/>
          <p:cNvSpPr/>
          <p:nvPr/>
        </p:nvSpPr>
        <p:spPr>
          <a:xfrm>
            <a:off x="2971800" y="2743200"/>
            <a:ext cx="5105400" cy="2092881"/>
          </a:xfrm>
          <a:prstGeom prst="rect">
            <a:avLst/>
          </a:prstGeom>
        </p:spPr>
        <p:txBody>
          <a:bodyPr wrap="square">
            <a:spAutoFit/>
          </a:bodyPr>
          <a:lstStyle/>
          <a:p>
            <a:pPr>
              <a:spcAft>
                <a:spcPts val="1200"/>
              </a:spcAft>
            </a:pPr>
            <a:r>
              <a:rPr lang="en-US" sz="2000" b="1" dirty="0">
                <a:latin typeface="Bangle Thin" panose="00000400000000000000" pitchFamily="2" charset="0"/>
                <a:cs typeface="Arial" pitchFamily="34" charset="0"/>
              </a:rPr>
              <a:t>Not true, he stated, that many attending that rally were there to support the belief that the statue of Robert E. Lee should not be destroyed. </a:t>
            </a:r>
          </a:p>
          <a:p>
            <a:r>
              <a:rPr lang="en-US" sz="2000" b="1" dirty="0">
                <a:latin typeface="Bangle Thin" panose="00000400000000000000" pitchFamily="2" charset="0"/>
                <a:cs typeface="Arial" pitchFamily="34" charset="0"/>
              </a:rPr>
              <a:t>In fact, he denounced the antifa and white supremacists who caused the riot that led to the death of a young woman.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0" y="2086896"/>
            <a:ext cx="3065470" cy="4945626"/>
          </a:xfrm>
          <a:prstGeom prst="rect">
            <a:avLst/>
          </a:prstGeom>
        </p:spPr>
      </p:pic>
      <p:sp>
        <p:nvSpPr>
          <p:cNvPr id="7" name="TextBox 6"/>
          <p:cNvSpPr txBox="1"/>
          <p:nvPr/>
        </p:nvSpPr>
        <p:spPr>
          <a:xfrm>
            <a:off x="152400" y="6478836"/>
            <a:ext cx="300082" cy="369332"/>
          </a:xfrm>
          <a:prstGeom prst="rect">
            <a:avLst/>
          </a:prstGeom>
          <a:noFill/>
        </p:spPr>
        <p:txBody>
          <a:bodyPr wrap="none" rtlCol="0">
            <a:spAutoFit/>
          </a:bodyPr>
          <a:lstStyle/>
          <a:p>
            <a:r>
              <a:rPr lang="en-US" dirty="0" smtClean="0">
                <a:solidFill>
                  <a:schemeClr val="bg1"/>
                </a:solidFill>
              </a:rPr>
              <a:t>4</a:t>
            </a:r>
            <a:endParaRPr lang="en-US" dirty="0">
              <a:solidFill>
                <a:schemeClr val="bg1"/>
              </a:solidFill>
            </a:endParaRPr>
          </a:p>
        </p:txBody>
      </p:sp>
    </p:spTree>
    <p:extLst>
      <p:ext uri="{BB962C8B-B14F-4D97-AF65-F5344CB8AC3E}">
        <p14:creationId xmlns:p14="http://schemas.microsoft.com/office/powerpoint/2010/main" val="3628357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Are They</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 Saying About Trump?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533400" y="1143000"/>
            <a:ext cx="8077200" cy="2893100"/>
          </a:xfrm>
          <a:prstGeom prst="rect">
            <a:avLst/>
          </a:prstGeom>
        </p:spPr>
        <p:txBody>
          <a:bodyPr wrap="square">
            <a:spAutoFit/>
          </a:bodyPr>
          <a:lstStyle/>
          <a:p>
            <a:r>
              <a:rPr lang="en-US" sz="2400" b="1" dirty="0" smtClean="0">
                <a:latin typeface="Bangle" panose="00000400000000000000" pitchFamily="2" charset="0"/>
                <a:cs typeface="Arial" pitchFamily="34" charset="0"/>
              </a:rPr>
              <a:t>(con.)</a:t>
            </a:r>
          </a:p>
          <a:p>
            <a:pPr marL="285750" indent="-285750">
              <a:buFont typeface="Arial" panose="020B0604020202020204" pitchFamily="34" charset="0"/>
              <a:buChar char="•"/>
            </a:pPr>
            <a:r>
              <a:rPr lang="en-US" sz="2000" b="1" dirty="0" smtClean="0">
                <a:latin typeface="Bangle" panose="00000400000000000000" pitchFamily="2" charset="0"/>
                <a:cs typeface="Arial" pitchFamily="34" charset="0"/>
              </a:rPr>
              <a:t>He’s a womanizer, shown by his use of a prostitute and his private conversation with another man regarding his ability, as an extremely wealthy man, to do anything he wanted to a woman including touching her in an intimate place.</a:t>
            </a:r>
          </a:p>
          <a:p>
            <a:pPr marL="285750" indent="-285750">
              <a:buFont typeface="Arial" panose="020B0604020202020204" pitchFamily="34" charset="0"/>
              <a:buChar char="•"/>
            </a:pPr>
            <a:endParaRPr lang="en-US" b="1" dirty="0" smtClean="0">
              <a:latin typeface="Bangle" panose="00000400000000000000" pitchFamily="2" charset="0"/>
              <a:cs typeface="Arial" pitchFamily="34" charset="0"/>
            </a:endParaRPr>
          </a:p>
          <a:p>
            <a:r>
              <a:rPr lang="en-US" sz="2000" b="1" dirty="0" smtClean="0">
                <a:latin typeface="Bangle Thin" panose="00000400000000000000" pitchFamily="2" charset="0"/>
                <a:cs typeface="Arial" pitchFamily="34" charset="0"/>
              </a:rPr>
              <a:t>Both true, but is this a reason to suggest that he is not worthy of being President? Are we to judge him and, yet, completely ignore </a:t>
            </a:r>
            <a:r>
              <a:rPr lang="en-US" sz="2000" b="1" dirty="0">
                <a:latin typeface="Bangle Thin" panose="00000400000000000000" pitchFamily="2" charset="0"/>
                <a:cs typeface="Arial" pitchFamily="34" charset="0"/>
              </a:rPr>
              <a:t>that Bill Clinton has been justly accused of rape and molestation by many women and was proven to have seduced a young </a:t>
            </a:r>
            <a:r>
              <a:rPr lang="en-US" sz="2000" b="1" dirty="0" smtClean="0">
                <a:latin typeface="Bangle Thin" panose="00000400000000000000" pitchFamily="2" charset="0"/>
                <a:cs typeface="Arial" pitchFamily="34" charset="0"/>
              </a:rPr>
              <a:t>intern</a:t>
            </a:r>
          </a:p>
        </p:txBody>
      </p:sp>
      <p:sp>
        <p:nvSpPr>
          <p:cNvPr id="4" name="Rectangle 3"/>
          <p:cNvSpPr/>
          <p:nvPr/>
        </p:nvSpPr>
        <p:spPr>
          <a:xfrm>
            <a:off x="533400" y="3932904"/>
            <a:ext cx="3962400" cy="2031325"/>
          </a:xfrm>
          <a:prstGeom prst="rect">
            <a:avLst/>
          </a:prstGeom>
        </p:spPr>
        <p:txBody>
          <a:bodyPr wrap="square">
            <a:spAutoFit/>
          </a:bodyPr>
          <a:lstStyle/>
          <a:p>
            <a:r>
              <a:rPr lang="en-US" b="1" dirty="0" smtClean="0">
                <a:latin typeface="Bangle Thin" panose="00000400000000000000" pitchFamily="2" charset="0"/>
                <a:cs typeface="Arial" pitchFamily="34" charset="0"/>
              </a:rPr>
              <a:t>In the White House; </a:t>
            </a:r>
            <a:r>
              <a:rPr lang="en-US" b="1" dirty="0">
                <a:latin typeface="Bangle Thin" panose="00000400000000000000" pitchFamily="2" charset="0"/>
                <a:cs typeface="Arial" pitchFamily="34" charset="0"/>
              </a:rPr>
              <a:t>that JFK had intimate relations with women as President, many in the White House; And, his brother Ted is still held in high esteem by these people even though he committed </a:t>
            </a:r>
            <a:r>
              <a:rPr lang="en-US" b="1" dirty="0" smtClean="0">
                <a:latin typeface="Bangle Thin" panose="00000400000000000000" pitchFamily="2" charset="0"/>
                <a:cs typeface="Arial" pitchFamily="34" charset="0"/>
              </a:rPr>
              <a:t>manslaughter. He continued </a:t>
            </a:r>
            <a:r>
              <a:rPr lang="en-US" b="1" dirty="0">
                <a:latin typeface="Bangle Thin" panose="00000400000000000000" pitchFamily="2" charset="0"/>
                <a:cs typeface="Arial" pitchFamily="34" charset="0"/>
              </a:rPr>
              <a:t>to molest woman throughout his entire career in the Senate.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114800"/>
            <a:ext cx="3962400" cy="2578202"/>
          </a:xfrm>
          <a:prstGeom prst="rect">
            <a:avLst/>
          </a:prstGeom>
        </p:spPr>
      </p:pic>
      <p:sp>
        <p:nvSpPr>
          <p:cNvPr id="7" name="TextBox 6"/>
          <p:cNvSpPr txBox="1"/>
          <p:nvPr/>
        </p:nvSpPr>
        <p:spPr>
          <a:xfrm>
            <a:off x="152400" y="6478836"/>
            <a:ext cx="300082" cy="369332"/>
          </a:xfrm>
          <a:prstGeom prst="rect">
            <a:avLst/>
          </a:prstGeom>
          <a:noFill/>
        </p:spPr>
        <p:txBody>
          <a:bodyPr wrap="none" rtlCol="0">
            <a:spAutoFit/>
          </a:bodyPr>
          <a:lstStyle/>
          <a:p>
            <a:r>
              <a:rPr lang="en-US" dirty="0" smtClean="0"/>
              <a:t>5</a:t>
            </a:r>
            <a:endParaRPr lang="en-US" dirty="0"/>
          </a:p>
        </p:txBody>
      </p:sp>
    </p:spTree>
    <p:extLst>
      <p:ext uri="{BB962C8B-B14F-4D97-AF65-F5344CB8AC3E}">
        <p14:creationId xmlns:p14="http://schemas.microsoft.com/office/powerpoint/2010/main" val="4048391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Are They</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 Saying About Trump?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533400" y="1143000"/>
            <a:ext cx="8839200" cy="1077218"/>
          </a:xfrm>
          <a:prstGeom prst="rect">
            <a:avLst/>
          </a:prstGeom>
        </p:spPr>
        <p:txBody>
          <a:bodyPr wrap="square">
            <a:spAutoFit/>
          </a:bodyPr>
          <a:lstStyle/>
          <a:p>
            <a:r>
              <a:rPr lang="en-US" sz="2400" b="1" dirty="0" smtClean="0">
                <a:latin typeface="Bangle" panose="00000400000000000000" pitchFamily="2" charset="0"/>
                <a:cs typeface="Arial" pitchFamily="34" charset="0"/>
              </a:rPr>
              <a:t>(con.)</a:t>
            </a:r>
          </a:p>
          <a:p>
            <a:pPr marL="285750" indent="-285750">
              <a:spcAft>
                <a:spcPts val="1200"/>
              </a:spcAft>
              <a:buFont typeface="Arial" panose="020B0604020202020204" pitchFamily="34" charset="0"/>
              <a:buChar char="•"/>
            </a:pPr>
            <a:r>
              <a:rPr lang="en-US" sz="2000" b="1" dirty="0" smtClean="0">
                <a:latin typeface="Bangle" panose="00000400000000000000" pitchFamily="2" charset="0"/>
                <a:cs typeface="Arial" pitchFamily="34" charset="0"/>
              </a:rPr>
              <a:t>He colluded with the Russians in order to defeat Hillary Clinton for President.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570" y="2286000"/>
            <a:ext cx="4077539" cy="4535129"/>
          </a:xfrm>
          <a:prstGeom prst="rect">
            <a:avLst/>
          </a:prstGeom>
        </p:spPr>
      </p:pic>
      <p:sp>
        <p:nvSpPr>
          <p:cNvPr id="4" name="Rectangle 3"/>
          <p:cNvSpPr/>
          <p:nvPr/>
        </p:nvSpPr>
        <p:spPr>
          <a:xfrm>
            <a:off x="533400" y="2362200"/>
            <a:ext cx="5867400" cy="3631763"/>
          </a:xfrm>
          <a:prstGeom prst="rect">
            <a:avLst/>
          </a:prstGeom>
        </p:spPr>
        <p:txBody>
          <a:bodyPr wrap="square">
            <a:spAutoFit/>
          </a:bodyPr>
          <a:lstStyle/>
          <a:p>
            <a:pPr>
              <a:spcAft>
                <a:spcPts val="1200"/>
              </a:spcAft>
            </a:pPr>
            <a:r>
              <a:rPr lang="en-US" sz="2000" b="1" dirty="0">
                <a:latin typeface="Bangle Thin" panose="00000400000000000000" pitchFamily="2" charset="0"/>
                <a:cs typeface="Arial" pitchFamily="34" charset="0"/>
              </a:rPr>
              <a:t>Trump was found innocent of any collusion </a:t>
            </a:r>
            <a:r>
              <a:rPr lang="en-US" sz="2000" b="1" dirty="0" smtClean="0">
                <a:latin typeface="Bangle Thin" panose="00000400000000000000" pitchFamily="2" charset="0"/>
                <a:cs typeface="Arial" pitchFamily="34" charset="0"/>
              </a:rPr>
              <a:t>with the </a:t>
            </a:r>
            <a:r>
              <a:rPr lang="en-US" sz="2000" b="1" dirty="0">
                <a:latin typeface="Bangle Thin" panose="00000400000000000000" pitchFamily="2" charset="0"/>
                <a:cs typeface="Arial" pitchFamily="34" charset="0"/>
              </a:rPr>
              <a:t>Russians. In fact, it seems that Hillary and the Democrats</a:t>
            </a:r>
            <a:r>
              <a:rPr lang="en-US" sz="2000" b="1" dirty="0" smtClean="0">
                <a:latin typeface="Bangle Thin" panose="00000400000000000000" pitchFamily="2" charset="0"/>
                <a:cs typeface="Arial" pitchFamily="34" charset="0"/>
              </a:rPr>
              <a:t>,</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actually </a:t>
            </a:r>
            <a:r>
              <a:rPr lang="en-US" sz="2000" b="1" dirty="0">
                <a:latin typeface="Bangle Thin" panose="00000400000000000000" pitchFamily="2" charset="0"/>
                <a:cs typeface="Arial" pitchFamily="34" charset="0"/>
              </a:rPr>
              <a:t>colluded with foreign entities in order </a:t>
            </a:r>
            <a:r>
              <a:rPr lang="en-US" sz="2000" b="1" dirty="0" smtClean="0">
                <a:latin typeface="Bangle Thin" panose="00000400000000000000" pitchFamily="2" charset="0"/>
                <a:cs typeface="Arial" pitchFamily="34" charset="0"/>
              </a:rPr>
              <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to </a:t>
            </a:r>
            <a:r>
              <a:rPr lang="en-US" sz="2000" b="1" dirty="0">
                <a:latin typeface="Bangle Thin" panose="00000400000000000000" pitchFamily="2" charset="0"/>
                <a:cs typeface="Arial" pitchFamily="34" charset="0"/>
              </a:rPr>
              <a:t>create a fake dossier to justify: spying on a </a:t>
            </a:r>
            <a:r>
              <a:rPr lang="en-US" sz="2000" b="1" dirty="0" smtClean="0">
                <a:latin typeface="Bangle Thin" panose="00000400000000000000" pitchFamily="2" charset="0"/>
                <a:cs typeface="Arial" pitchFamily="34" charset="0"/>
              </a:rPr>
              <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political </a:t>
            </a:r>
            <a:r>
              <a:rPr lang="en-US" sz="2000" b="1" dirty="0">
                <a:latin typeface="Bangle Thin" panose="00000400000000000000" pitchFamily="2" charset="0"/>
                <a:cs typeface="Arial" pitchFamily="34" charset="0"/>
              </a:rPr>
              <a:t>opponent, the Mueller investigation, </a:t>
            </a:r>
            <a:r>
              <a:rPr lang="en-US" sz="2000" b="1" dirty="0" smtClean="0">
                <a:latin typeface="Bangle Thin" panose="00000400000000000000" pitchFamily="2" charset="0"/>
                <a:cs typeface="Arial" pitchFamily="34" charset="0"/>
              </a:rPr>
              <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and </a:t>
            </a:r>
            <a:r>
              <a:rPr lang="en-US" sz="2000" b="1" dirty="0">
                <a:latin typeface="Bangle Thin" panose="00000400000000000000" pitchFamily="2" charset="0"/>
                <a:cs typeface="Arial" pitchFamily="34" charset="0"/>
              </a:rPr>
              <a:t>the impeachment of Trump.</a:t>
            </a:r>
          </a:p>
          <a:p>
            <a:pPr>
              <a:spcAft>
                <a:spcPts val="1200"/>
              </a:spcAft>
            </a:pPr>
            <a:r>
              <a:rPr lang="en-US" sz="2000" b="1" dirty="0">
                <a:latin typeface="Bangle Thin" panose="00000400000000000000" pitchFamily="2" charset="0"/>
                <a:cs typeface="Arial" pitchFamily="34" charset="0"/>
              </a:rPr>
              <a:t>The Progressive media and the Democrats </a:t>
            </a:r>
            <a:r>
              <a:rPr lang="en-US" sz="2000" b="1" dirty="0" smtClean="0">
                <a:latin typeface="Bangle Thin" panose="00000400000000000000" pitchFamily="2" charset="0"/>
                <a:cs typeface="Arial" pitchFamily="34" charset="0"/>
              </a:rPr>
              <a:t/>
            </a:r>
            <a:br>
              <a:rPr lang="en-US" sz="2000" b="1" dirty="0" smtClean="0">
                <a:latin typeface="Bangle Thin" panose="00000400000000000000" pitchFamily="2" charset="0"/>
                <a:cs typeface="Arial" pitchFamily="34" charset="0"/>
              </a:rPr>
            </a:br>
            <a:r>
              <a:rPr lang="en-US" sz="2000" b="1" spc="-50" dirty="0" smtClean="0">
                <a:latin typeface="Bangle Thin" panose="00000400000000000000" pitchFamily="2" charset="0"/>
                <a:cs typeface="Arial" pitchFamily="34" charset="0"/>
              </a:rPr>
              <a:t>continue </a:t>
            </a:r>
            <a:r>
              <a:rPr lang="en-US" sz="2000" b="1" spc="-50" dirty="0">
                <a:latin typeface="Bangle Thin" panose="00000400000000000000" pitchFamily="2" charset="0"/>
                <a:cs typeface="Arial" pitchFamily="34" charset="0"/>
              </a:rPr>
              <a:t>to accuse Trump of collusion </a:t>
            </a:r>
            <a:r>
              <a:rPr lang="en-US" sz="2000" b="1" spc="-50" dirty="0" smtClean="0">
                <a:latin typeface="Bangle Thin" panose="00000400000000000000" pitchFamily="2" charset="0"/>
                <a:cs typeface="Arial" pitchFamily="34" charset="0"/>
              </a:rPr>
              <a:t>(suggesting</a:t>
            </a:r>
            <a:r>
              <a:rPr lang="en-US" sz="2000" b="1" dirty="0" smtClean="0">
                <a:latin typeface="Bangle Thin" panose="00000400000000000000" pitchFamily="2" charset="0"/>
                <a:cs typeface="Arial" pitchFamily="34" charset="0"/>
              </a:rPr>
              <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Mueller </a:t>
            </a:r>
            <a:r>
              <a:rPr lang="en-US" sz="2000" b="1" dirty="0">
                <a:latin typeface="Bangle Thin" panose="00000400000000000000" pitchFamily="2" charset="0"/>
                <a:cs typeface="Arial" pitchFamily="34" charset="0"/>
              </a:rPr>
              <a:t>didn’t find him innocent). These liars or </a:t>
            </a:r>
            <a:r>
              <a:rPr lang="en-US" sz="2000" b="1" dirty="0" smtClean="0">
                <a:latin typeface="Bangle Thin" panose="00000400000000000000" pitchFamily="2" charset="0"/>
                <a:cs typeface="Arial" pitchFamily="34" charset="0"/>
              </a:rPr>
              <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ignorant Progressives </a:t>
            </a:r>
            <a:r>
              <a:rPr lang="en-US" sz="2000" b="1" dirty="0">
                <a:latin typeface="Bangle Thin" panose="00000400000000000000" pitchFamily="2" charset="0"/>
                <a:cs typeface="Arial" pitchFamily="34" charset="0"/>
              </a:rPr>
              <a:t>need to be reminded that in </a:t>
            </a:r>
            <a:r>
              <a:rPr lang="en-US" sz="2000" b="1" dirty="0" smtClean="0">
                <a:latin typeface="Bangle Thin" panose="00000400000000000000" pitchFamily="2" charset="0"/>
                <a:cs typeface="Arial" pitchFamily="34" charset="0"/>
              </a:rPr>
              <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America </a:t>
            </a:r>
            <a:r>
              <a:rPr lang="en-US" sz="2000" b="1" dirty="0">
                <a:latin typeface="Bangle Thin" panose="00000400000000000000" pitchFamily="2" charset="0"/>
                <a:cs typeface="Arial" pitchFamily="34" charset="0"/>
              </a:rPr>
              <a:t>we are innocent until proven guilty.</a:t>
            </a:r>
          </a:p>
        </p:txBody>
      </p:sp>
      <p:sp>
        <p:nvSpPr>
          <p:cNvPr id="7" name="TextBox 6"/>
          <p:cNvSpPr txBox="1"/>
          <p:nvPr/>
        </p:nvSpPr>
        <p:spPr>
          <a:xfrm>
            <a:off x="152400" y="6478836"/>
            <a:ext cx="300082" cy="369332"/>
          </a:xfrm>
          <a:prstGeom prst="rect">
            <a:avLst/>
          </a:prstGeom>
          <a:noFill/>
        </p:spPr>
        <p:txBody>
          <a:bodyPr wrap="none" rtlCol="0">
            <a:spAutoFit/>
          </a:bodyPr>
          <a:lstStyle/>
          <a:p>
            <a:r>
              <a:rPr lang="en-US" dirty="0" smtClean="0"/>
              <a:t>6</a:t>
            </a:r>
            <a:endParaRPr lang="en-US" dirty="0"/>
          </a:p>
        </p:txBody>
      </p:sp>
    </p:spTree>
    <p:extLst>
      <p:ext uri="{BB962C8B-B14F-4D97-AF65-F5344CB8AC3E}">
        <p14:creationId xmlns:p14="http://schemas.microsoft.com/office/powerpoint/2010/main" val="3043347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Are They</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 Saying About Trump?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533400" y="1143000"/>
            <a:ext cx="8077200" cy="3600986"/>
          </a:xfrm>
          <a:prstGeom prst="rect">
            <a:avLst/>
          </a:prstGeom>
        </p:spPr>
        <p:txBody>
          <a:bodyPr wrap="square">
            <a:spAutoFit/>
          </a:bodyPr>
          <a:lstStyle/>
          <a:p>
            <a:pPr>
              <a:spcAft>
                <a:spcPts val="600"/>
              </a:spcAft>
            </a:pPr>
            <a:r>
              <a:rPr lang="en-US" sz="2400" b="1" dirty="0" smtClean="0">
                <a:latin typeface="Bangle" panose="00000400000000000000" pitchFamily="2" charset="0"/>
                <a:cs typeface="Arial" pitchFamily="34" charset="0"/>
              </a:rPr>
              <a:t>(con.)</a:t>
            </a:r>
            <a:br>
              <a:rPr lang="en-US" sz="2400" b="1" dirty="0" smtClean="0">
                <a:latin typeface="Bangle" panose="00000400000000000000" pitchFamily="2" charset="0"/>
                <a:cs typeface="Arial" pitchFamily="34" charset="0"/>
              </a:rPr>
            </a:br>
            <a:r>
              <a:rPr lang="en-US" b="1" dirty="0" smtClean="0">
                <a:latin typeface="Bangle" panose="00000400000000000000" pitchFamily="2" charset="0"/>
                <a:cs typeface="Arial" pitchFamily="34" charset="0"/>
              </a:rPr>
              <a:t>He was impeached because he told the Ukraine President to investigate Biden’s son before the Ukraine could get any money or weapons from the United States.</a:t>
            </a:r>
          </a:p>
          <a:p>
            <a:pPr>
              <a:spcAft>
                <a:spcPts val="600"/>
              </a:spcAft>
            </a:pPr>
            <a:r>
              <a:rPr lang="en-US" sz="2000" b="1" dirty="0" smtClean="0">
                <a:latin typeface="Bangle Thin" panose="00000400000000000000" pitchFamily="2" charset="0"/>
                <a:cs typeface="Arial" pitchFamily="34" charset="0"/>
              </a:rPr>
              <a:t>It was known, prior to the impeachment, that Ukraine had received both money and weapons without doing any investigation of Hunter Biden. Trump released the text of the phone call that was the only “proof” of a quid pro quo showing there was no attempt to influence the Ukraine President in any way whatsoever. </a:t>
            </a:r>
          </a:p>
          <a:p>
            <a:r>
              <a:rPr lang="en-US" sz="2000" b="1" dirty="0">
                <a:latin typeface="Bangle Thin" panose="00000400000000000000" pitchFamily="2" charset="0"/>
                <a:cs typeface="Arial" pitchFamily="34" charset="0"/>
              </a:rPr>
              <a:t>T</a:t>
            </a:r>
            <a:r>
              <a:rPr lang="en-US" sz="2000" b="1" dirty="0" smtClean="0">
                <a:latin typeface="Bangle Thin" panose="00000400000000000000" pitchFamily="2" charset="0"/>
                <a:cs typeface="Arial" pitchFamily="34" charset="0"/>
              </a:rPr>
              <a:t>he Democrats insisted on the </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Impeachment. The Senate, </a:t>
            </a:r>
            <a:br>
              <a:rPr lang="en-US" sz="2000" b="1" dirty="0" smtClean="0">
                <a:latin typeface="Bangle Thin" panose="00000400000000000000" pitchFamily="2" charset="0"/>
                <a:cs typeface="Arial" pitchFamily="34" charset="0"/>
              </a:rPr>
            </a:br>
            <a:r>
              <a:rPr lang="en-US" sz="2000" b="1" dirty="0" smtClean="0">
                <a:latin typeface="Bangle Thin" panose="00000400000000000000" pitchFamily="2" charset="0"/>
                <a:cs typeface="Arial" pitchFamily="34" charset="0"/>
              </a:rPr>
              <a:t>of course, acquitted him. </a:t>
            </a:r>
            <a:endParaRPr lang="en-US" sz="2000" b="1" dirty="0">
              <a:latin typeface="Bradley Hand ITC" panose="03070402050302030203" pitchFamily="66"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794379"/>
            <a:ext cx="5829300" cy="3063621"/>
          </a:xfrm>
          <a:prstGeom prst="rect">
            <a:avLst/>
          </a:prstGeom>
        </p:spPr>
      </p:pic>
      <p:sp>
        <p:nvSpPr>
          <p:cNvPr id="5" name="TextBox 4"/>
          <p:cNvSpPr txBox="1"/>
          <p:nvPr/>
        </p:nvSpPr>
        <p:spPr>
          <a:xfrm>
            <a:off x="152400" y="6478836"/>
            <a:ext cx="415498" cy="369332"/>
          </a:xfrm>
          <a:prstGeom prst="rect">
            <a:avLst/>
          </a:prstGeom>
          <a:noFill/>
        </p:spPr>
        <p:txBody>
          <a:bodyPr wrap="none" rtlCol="0">
            <a:spAutoFit/>
          </a:bodyPr>
          <a:lstStyle/>
          <a:p>
            <a:r>
              <a:rPr lang="en-US" dirty="0" smtClean="0"/>
              <a:t>30</a:t>
            </a:r>
            <a:endParaRPr lang="en-US" dirty="0"/>
          </a:p>
        </p:txBody>
      </p:sp>
    </p:spTree>
    <p:extLst>
      <p:ext uri="{BB962C8B-B14F-4D97-AF65-F5344CB8AC3E}">
        <p14:creationId xmlns:p14="http://schemas.microsoft.com/office/powerpoint/2010/main" val="952639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0" y="381000"/>
            <a:ext cx="9049879" cy="762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normalizeH="0" baseline="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What Are They</a:t>
            </a:r>
            <a:r>
              <a:rPr kumimoji="0" lang="en-US" sz="4000" b="1" i="0" u="none" strike="noStrike" kern="1200" normalizeH="0" noProof="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rPr>
              <a:t> Saying About Trump?</a:t>
            </a:r>
            <a:endParaRPr kumimoji="0" lang="en-US" sz="40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Bradley Hand ITC" panose="03070402050302030203" pitchFamily="66" charset="0"/>
              <a:ea typeface="+mj-ea"/>
              <a:cs typeface="+mj-cs"/>
            </a:endParaRPr>
          </a:p>
        </p:txBody>
      </p:sp>
      <p:sp>
        <p:nvSpPr>
          <p:cNvPr id="6" name="Rectangle 5"/>
          <p:cNvSpPr/>
          <p:nvPr/>
        </p:nvSpPr>
        <p:spPr>
          <a:xfrm>
            <a:off x="533400" y="1143000"/>
            <a:ext cx="8077200" cy="4832092"/>
          </a:xfrm>
          <a:prstGeom prst="rect">
            <a:avLst/>
          </a:prstGeom>
        </p:spPr>
        <p:txBody>
          <a:bodyPr wrap="square">
            <a:spAutoFit/>
          </a:bodyPr>
          <a:lstStyle/>
          <a:p>
            <a:r>
              <a:rPr lang="en-US" sz="2400" b="1" dirty="0" smtClean="0">
                <a:latin typeface="Bangle" panose="00000400000000000000" pitchFamily="2" charset="0"/>
                <a:cs typeface="Arial" pitchFamily="34" charset="0"/>
              </a:rPr>
              <a:t>(con.)</a:t>
            </a:r>
            <a:br>
              <a:rPr lang="en-US" sz="2400" b="1" dirty="0" smtClean="0">
                <a:latin typeface="Bangle" panose="00000400000000000000" pitchFamily="2" charset="0"/>
                <a:cs typeface="Arial" pitchFamily="34" charset="0"/>
              </a:rPr>
            </a:br>
            <a:endParaRPr lang="en-US" sz="800" b="1" dirty="0" smtClean="0">
              <a:latin typeface="Bangle" panose="00000400000000000000" pitchFamily="2" charset="0"/>
              <a:cs typeface="Arial" pitchFamily="34" charset="0"/>
            </a:endParaRPr>
          </a:p>
          <a:p>
            <a:pPr marL="285750" indent="-285750">
              <a:buFont typeface="Arial" panose="020B0604020202020204" pitchFamily="34" charset="0"/>
              <a:buChar char="•"/>
            </a:pPr>
            <a:r>
              <a:rPr lang="en-US" sz="2000" b="1" dirty="0" smtClean="0">
                <a:latin typeface="Bangle" panose="00000400000000000000" pitchFamily="2" charset="0"/>
                <a:cs typeface="Arial" pitchFamily="34" charset="0"/>
              </a:rPr>
              <a:t>He Lies!</a:t>
            </a:r>
          </a:p>
          <a:p>
            <a:pPr marL="285750" indent="-285750">
              <a:buFont typeface="Arial" panose="020B0604020202020204" pitchFamily="34" charset="0"/>
              <a:buChar char="•"/>
            </a:pPr>
            <a:endParaRPr lang="en-US" sz="800" b="1" dirty="0" smtClean="0">
              <a:latin typeface="Bangle" panose="00000400000000000000" pitchFamily="2" charset="0"/>
              <a:cs typeface="Arial" pitchFamily="34" charset="0"/>
            </a:endParaRPr>
          </a:p>
          <a:p>
            <a:r>
              <a:rPr lang="en-US" sz="2000" b="1" dirty="0" smtClean="0">
                <a:latin typeface="Bangle Thin" panose="00000400000000000000" pitchFamily="2" charset="0"/>
                <a:cs typeface="Arial" pitchFamily="34" charset="0"/>
              </a:rPr>
              <a:t>Actually, there’s strong support for Trump being one of the most honest and transparent Presidents in history.</a:t>
            </a:r>
          </a:p>
          <a:p>
            <a:endParaRPr lang="en-US" sz="2000" b="1" dirty="0">
              <a:latin typeface="Bangle Thin" panose="00000400000000000000" pitchFamily="2" charset="0"/>
              <a:cs typeface="Arial" pitchFamily="34" charset="0"/>
            </a:endParaRPr>
          </a:p>
          <a:p>
            <a:pPr>
              <a:spcAft>
                <a:spcPts val="1200"/>
              </a:spcAft>
            </a:pPr>
            <a:r>
              <a:rPr lang="en-US" sz="2000" b="1" dirty="0" smtClean="0">
                <a:latin typeface="Bangle Thin" panose="00000400000000000000" pitchFamily="2" charset="0"/>
                <a:cs typeface="Arial" pitchFamily="34" charset="0"/>
              </a:rPr>
              <a:t>Trump has two very different ways of operating. On the one hand, he can be brutally honest with little thought as to the ultimate consequences.</a:t>
            </a:r>
          </a:p>
          <a:p>
            <a:pPr>
              <a:spcAft>
                <a:spcPts val="1200"/>
              </a:spcAft>
            </a:pPr>
            <a:r>
              <a:rPr lang="en-US" sz="2000" b="1" dirty="0" smtClean="0">
                <a:latin typeface="Bangle Thin" panose="00000400000000000000" pitchFamily="2" charset="0"/>
                <a:cs typeface="Arial" pitchFamily="34" charset="0"/>
              </a:rPr>
              <a:t>On the other hand, he seems to be in a negotiating mood most of the time. All effective negotiators exaggerate, it’s an effective tool for achieving your objective.</a:t>
            </a:r>
          </a:p>
          <a:p>
            <a:pPr>
              <a:spcAft>
                <a:spcPts val="1200"/>
              </a:spcAft>
            </a:pPr>
            <a:r>
              <a:rPr lang="en-US" sz="2000" b="1" dirty="0" smtClean="0">
                <a:latin typeface="Bangle Thin" panose="00000400000000000000" pitchFamily="2" charset="0"/>
                <a:cs typeface="Arial" pitchFamily="34" charset="0"/>
              </a:rPr>
              <a:t>His propensity to exaggerate is one of the reasons that he has won so many battles.</a:t>
            </a:r>
          </a:p>
          <a:p>
            <a:pPr>
              <a:spcAft>
                <a:spcPts val="1200"/>
              </a:spcAft>
            </a:pPr>
            <a:r>
              <a:rPr lang="en-US" sz="2000" b="1" dirty="0" smtClean="0">
                <a:latin typeface="Bangle Thin" panose="00000400000000000000" pitchFamily="2" charset="0"/>
                <a:cs typeface="Arial" pitchFamily="34" charset="0"/>
              </a:rPr>
              <a:t>In addition, the fact that he is not a liar should  be obvious. No other President has kept as many of the promises made to their constituents as President Trump has; not the sign of a liar.</a:t>
            </a:r>
            <a:endParaRPr lang="en-US" sz="2000" b="1" dirty="0">
              <a:latin typeface="Bangle Thin" panose="00000400000000000000" pitchFamily="2" charset="0"/>
              <a:cs typeface="Arial" pitchFamily="34" charset="0"/>
            </a:endParaRPr>
          </a:p>
        </p:txBody>
      </p:sp>
    </p:spTree>
    <p:extLst>
      <p:ext uri="{BB962C8B-B14F-4D97-AF65-F5344CB8AC3E}">
        <p14:creationId xmlns:p14="http://schemas.microsoft.com/office/powerpoint/2010/main" val="41064099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12556</TotalTime>
  <Words>4577</Words>
  <Application>Microsoft Office PowerPoint</Application>
  <PresentationFormat>On-screen Show (4:3)</PresentationFormat>
  <Paragraphs>406</Paragraphs>
  <Slides>49</Slides>
  <Notes>40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Algerian</vt:lpstr>
      <vt:lpstr>Arial</vt:lpstr>
      <vt:lpstr>Bangle</vt:lpstr>
      <vt:lpstr>Bangle Thin</vt:lpstr>
      <vt:lpstr>Book Antiqua</vt:lpstr>
      <vt:lpstr>Bradley Hand ITC</vt:lpstr>
      <vt:lpstr>Brush Script MT</vt:lpstr>
      <vt:lpstr>Calibri</vt:lpstr>
      <vt:lpstr>Gabriola</vt:lpstr>
      <vt:lpstr>Lucida Sans</vt:lpstr>
      <vt:lpstr>Times New Roman</vt:lpstr>
      <vt:lpstr>Wingdings</vt:lpstr>
      <vt:lpstr>Wingdings 2</vt:lpstr>
      <vt:lpstr>Wingdings 3</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Defense of President Trump</dc:title>
  <dc:creator>HP</dc:creator>
  <cp:lastModifiedBy>user</cp:lastModifiedBy>
  <cp:revision>192</cp:revision>
  <cp:lastPrinted>2020-02-26T22:16:17Z</cp:lastPrinted>
  <dcterms:created xsi:type="dcterms:W3CDTF">2019-10-11T20:01:01Z</dcterms:created>
  <dcterms:modified xsi:type="dcterms:W3CDTF">2020-03-07T23:22:27Z</dcterms:modified>
</cp:coreProperties>
</file>